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78469"/>
  </p:normalViewPr>
  <p:slideViewPr>
    <p:cSldViewPr snapToGrid="0" snapToObjects="1">
      <p:cViewPr varScale="1">
        <p:scale>
          <a:sx n="84" d="100"/>
          <a:sy n="84" d="100"/>
        </p:scale>
        <p:origin x="208" y="2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EEEEE-6120-4B46-9CE0-47CCA54AAB66}" type="datetimeFigureOut">
              <a:rPr lang="en-US" smtClean="0"/>
              <a:t>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AEA35-1AB4-E04D-BD3F-DD308239D9A0}" type="slidenum">
              <a:rPr lang="en-US" smtClean="0"/>
              <a:t>‹#›</a:t>
            </a:fld>
            <a:endParaRPr lang="en-US"/>
          </a:p>
        </p:txBody>
      </p:sp>
    </p:spTree>
    <p:extLst>
      <p:ext uri="{BB962C8B-B14F-4D97-AF65-F5344CB8AC3E}">
        <p14:creationId xmlns:p14="http://schemas.microsoft.com/office/powerpoint/2010/main" val="19378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sz="1200" dirty="0">
                <a:solidFill>
                  <a:srgbClr val="000000"/>
                </a:solidFill>
                <a:latin typeface="AvenirNext LT Pro Cn" panose="020B0506020202020204" pitchFamily="34" charset="0"/>
              </a:rPr>
              <a:t>Insomnia</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Adrenaline dump or “crash”</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Diarrhea </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Headache</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Upset stomach</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Flushing of the skin (from beta alanine)</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Dehydration</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Jitters</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The body can adapt to the stimulants quickly</a:t>
            </a:r>
          </a:p>
          <a:p>
            <a:pPr fontAlgn="base">
              <a:buFont typeface="Arial" panose="020B0604020202020204" pitchFamily="34" charset="0"/>
              <a:buChar char="•"/>
            </a:pPr>
            <a:r>
              <a:rPr lang="en-US" sz="1200" dirty="0">
                <a:solidFill>
                  <a:srgbClr val="000000"/>
                </a:solidFill>
                <a:latin typeface="AvenirNext LT Pro Cn" panose="020B0506020202020204" pitchFamily="34" charset="0"/>
              </a:rPr>
              <a:t>Increase blood pressure</a:t>
            </a:r>
          </a:p>
          <a:p>
            <a:pPr fontAlgn="base">
              <a:buFont typeface="Arial" panose="020B0604020202020204" pitchFamily="34" charset="0"/>
              <a:buChar char="•"/>
            </a:pPr>
            <a:r>
              <a:rPr lang="en-US" sz="1200" b="0" i="0" dirty="0">
                <a:solidFill>
                  <a:srgbClr val="000000"/>
                </a:solidFill>
                <a:effectLst/>
                <a:latin typeface="AvenirNext LT Pro Cn" panose="020B0506020202020204" pitchFamily="34" charset="0"/>
              </a:rPr>
              <a:t>Kidney and Liver Failure</a:t>
            </a:r>
            <a:endParaRPr lang="en-US" dirty="0"/>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3</a:t>
            </a:fld>
            <a:endParaRPr lang="en-US"/>
          </a:p>
        </p:txBody>
      </p:sp>
    </p:spTree>
    <p:extLst>
      <p:ext uri="{BB962C8B-B14F-4D97-AF65-F5344CB8AC3E}">
        <p14:creationId xmlns:p14="http://schemas.microsoft.com/office/powerpoint/2010/main" val="103393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aseline="0" dirty="0"/>
              <a:t>Unless you are a yogi, most people do not stretch enough and dread it. </a:t>
            </a:r>
            <a:r>
              <a:rPr lang="en-US" sz="1200" b="0" i="0" kern="1200" dirty="0">
                <a:solidFill>
                  <a:schemeClr val="tx1"/>
                </a:solidFill>
                <a:effectLst/>
                <a:latin typeface="+mn-lt"/>
                <a:ea typeface="+mn-ea"/>
                <a:cs typeface="+mn-cs"/>
              </a:rPr>
              <a:t>Stretching is moving the joint in an effort to lengthen the muscle</a:t>
            </a:r>
            <a:r>
              <a:rPr lang="en-US" sz="1200" b="0" i="0" kern="1200" baseline="0" dirty="0">
                <a:solidFill>
                  <a:schemeClr val="tx1"/>
                </a:solidFill>
                <a:effectLst/>
                <a:latin typeface="+mn-lt"/>
                <a:ea typeface="+mn-ea"/>
                <a:cs typeface="+mn-cs"/>
              </a:rPr>
              <a:t> and</a:t>
            </a:r>
            <a:r>
              <a:rPr lang="en-US" sz="1200" b="0" i="0" kern="1200" dirty="0">
                <a:solidFill>
                  <a:schemeClr val="tx1"/>
                </a:solidFill>
                <a:effectLst/>
                <a:latin typeface="+mn-lt"/>
                <a:ea typeface="+mn-ea"/>
                <a:cs typeface="+mn-cs"/>
              </a:rPr>
              <a:t> it should maximize the joint’s range of motion, which is a very good thing.</a:t>
            </a:r>
            <a:r>
              <a:rPr lang="en-US" sz="1200" b="0" i="0" kern="1200" baseline="0" dirty="0">
                <a:solidFill>
                  <a:schemeClr val="tx1"/>
                </a:solidFill>
                <a:effectLst/>
                <a:latin typeface="+mn-lt"/>
                <a:ea typeface="+mn-ea"/>
                <a:cs typeface="+mn-cs"/>
              </a:rPr>
              <a:t> </a:t>
            </a:r>
            <a:endParaRPr lang="en-US" baseline="0" dirty="0"/>
          </a:p>
          <a:p>
            <a:r>
              <a:rPr lang="en-US" baseline="0" dirty="0"/>
              <a:t>Essential oils can be a great addition to your stretching routine for a unique exercise and relaxing experience.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Deep relief</a:t>
            </a:r>
            <a:r>
              <a:rPr lang="en-US" baseline="0" dirty="0"/>
              <a:t> is one of my favorite oils to take with me to gym, when I am exercising out doors, or to throw in your child’s gym bag. It conveniently fits into any small bag and is very simple and easy to apply. It is already  pre diluted with coconut oil and comes in a roll on bottle. Its fresh aroma is both invigorating and relaxing and is great for a massage after or during activity. Blended with peppermint oil, deep relief creates a cooling sensation when applied topically and it feels AMAZING. </a:t>
            </a:r>
            <a:endParaRPr lang="en-US" dirty="0"/>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15</a:t>
            </a:fld>
            <a:endParaRPr lang="en-US"/>
          </a:p>
        </p:txBody>
      </p:sp>
    </p:spTree>
    <p:extLst>
      <p:ext uri="{BB962C8B-B14F-4D97-AF65-F5344CB8AC3E}">
        <p14:creationId xmlns:p14="http://schemas.microsoft.com/office/powerpoint/2010/main" val="164851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Pure Protein Complete is a blend of five high quality protein sources.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Whey protein, Goats milk, Egg Whites, Peas, and Organic Hemp Seed. Hemp and Pea protein are considered complete proteins because they contains all eight essential amino acids in sufficient quantities to meet the body’s needs.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the varied protein sources in the product, it provides all the major amino acids needed for the building and repair of various tissues in the body. Many of these amino acids, provided by the proteins, cannot be made by the body and have to be found through the</a:t>
            </a:r>
            <a:r>
              <a:rPr lang="en-US" sz="1200" kern="1200" baseline="0" dirty="0">
                <a:solidFill>
                  <a:schemeClr val="tx1"/>
                </a:solidFill>
                <a:effectLst/>
                <a:latin typeface="+mn-lt"/>
                <a:ea typeface="+mn-ea"/>
                <a:cs typeface="+mn-cs"/>
              </a:rPr>
              <a:t> diet</a:t>
            </a:r>
            <a:r>
              <a:rPr lang="en-US" sz="1200" kern="1200" dirty="0">
                <a:solidFill>
                  <a:schemeClr val="tx1"/>
                </a:solidFill>
                <a:effectLst/>
                <a:latin typeface="+mn-lt"/>
                <a:ea typeface="+mn-ea"/>
                <a:cs typeface="+mn-cs"/>
              </a:rPr>
              <a:t>. because of the varied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proteins and amino acids in this product</a:t>
            </a:r>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17</a:t>
            </a:fld>
            <a:endParaRPr lang="en-US"/>
          </a:p>
        </p:txBody>
      </p:sp>
    </p:spTree>
    <p:extLst>
      <p:ext uri="{BB962C8B-B14F-4D97-AF65-F5344CB8AC3E}">
        <p14:creationId xmlns:p14="http://schemas.microsoft.com/office/powerpoint/2010/main" val="190378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serving Provides 25 grams of</a:t>
            </a:r>
            <a:r>
              <a:rPr lang="en-US" sz="1200" kern="1200" baseline="0" dirty="0">
                <a:solidFill>
                  <a:schemeClr val="tx1"/>
                </a:solidFill>
                <a:effectLst/>
                <a:latin typeface="+mn-lt"/>
                <a:ea typeface="+mn-ea"/>
                <a:cs typeface="+mn-cs"/>
              </a:rPr>
              <a:t> protein which is about </a:t>
            </a:r>
            <a:r>
              <a:rPr lang="en-US" sz="1200" kern="1200" dirty="0">
                <a:solidFill>
                  <a:schemeClr val="tx1"/>
                </a:solidFill>
                <a:effectLst/>
                <a:latin typeface="+mn-lt"/>
                <a:ea typeface="+mn-ea"/>
                <a:cs typeface="+mn-cs"/>
              </a:rPr>
              <a:t>50% of your daily recommended value of Protein. That is more than 4 hard-boiled eggs.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enzymes, probiotics, even the plant based proteins should be easier on the</a:t>
            </a:r>
            <a:r>
              <a:rPr lang="en-US" sz="1200" kern="1200" baseline="0" dirty="0">
                <a:solidFill>
                  <a:schemeClr val="tx1"/>
                </a:solidFill>
                <a:effectLst/>
                <a:latin typeface="+mn-lt"/>
                <a:ea typeface="+mn-ea"/>
                <a:cs typeface="+mn-cs"/>
              </a:rPr>
              <a:t> GI tract than the previous formula</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addition pp is also packaged with nutrients like B vitamins, calcium, zinc, and folate</a:t>
            </a:r>
          </a:p>
          <a:p>
            <a:r>
              <a:rPr lang="en-US" sz="1200" kern="1200" baseline="0" dirty="0">
                <a:solidFill>
                  <a:schemeClr val="tx1"/>
                </a:solidFill>
                <a:effectLst/>
                <a:latin typeface="+mn-lt"/>
                <a:ea typeface="+mn-ea"/>
                <a:cs typeface="+mn-cs"/>
              </a:rPr>
              <a:t>PP now comes in two new flavors, Chocolate Deluxe and Vanilla Spice, they both taste great. I LOVE the chocolate and the vanilla tastes like a </a:t>
            </a:r>
            <a:r>
              <a:rPr lang="en-US" sz="1200" kern="1200" baseline="0" dirty="0" err="1">
                <a:solidFill>
                  <a:schemeClr val="tx1"/>
                </a:solidFill>
                <a:effectLst/>
                <a:latin typeface="+mn-lt"/>
                <a:ea typeface="+mn-ea"/>
                <a:cs typeface="+mn-cs"/>
              </a:rPr>
              <a:t>horchata</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Pure Protein Complete also contains a unique ingredient called </a:t>
            </a:r>
            <a:r>
              <a:rPr lang="en-US" sz="1200" kern="1200" dirty="0" err="1">
                <a:solidFill>
                  <a:schemeClr val="tx1"/>
                </a:solidFill>
                <a:effectLst/>
                <a:latin typeface="+mn-lt"/>
                <a:ea typeface="+mn-ea"/>
                <a:cs typeface="+mn-cs"/>
              </a:rPr>
              <a:t>ElevATP</a:t>
            </a:r>
            <a:r>
              <a:rPr lang="en-US" sz="1200" kern="1200" dirty="0">
                <a:solidFill>
                  <a:schemeClr val="tx1"/>
                </a:solidFill>
                <a:effectLst/>
                <a:latin typeface="+mn-lt"/>
                <a:ea typeface="+mn-ea"/>
                <a:cs typeface="+mn-cs"/>
              </a:rPr>
              <a:t>.  I talked about </a:t>
            </a:r>
            <a:r>
              <a:rPr lang="en-US" sz="1200" kern="1200" dirty="0" err="1">
                <a:solidFill>
                  <a:schemeClr val="tx1"/>
                </a:solidFill>
                <a:effectLst/>
                <a:latin typeface="+mn-lt"/>
                <a:ea typeface="+mn-ea"/>
                <a:cs typeface="+mn-cs"/>
              </a:rPr>
              <a:t>ElevATP</a:t>
            </a:r>
            <a:r>
              <a:rPr lang="en-US" sz="1200" kern="1200" baseline="0" dirty="0">
                <a:solidFill>
                  <a:schemeClr val="tx1"/>
                </a:solidFill>
                <a:effectLst/>
                <a:latin typeface="+mn-lt"/>
                <a:ea typeface="+mn-ea"/>
                <a:cs typeface="+mn-cs"/>
              </a:rPr>
              <a:t> in the panel the other day, </a:t>
            </a:r>
            <a:r>
              <a:rPr lang="en-US" sz="1200" kern="1200" dirty="0" err="1">
                <a:solidFill>
                  <a:schemeClr val="tx1"/>
                </a:solidFill>
                <a:effectLst/>
                <a:latin typeface="+mn-lt"/>
                <a:ea typeface="+mn-ea"/>
                <a:cs typeface="+mn-cs"/>
              </a:rPr>
              <a:t>ElevATP</a:t>
            </a:r>
            <a:r>
              <a:rPr lang="en-US" sz="1200" kern="1200" dirty="0">
                <a:solidFill>
                  <a:schemeClr val="tx1"/>
                </a:solidFill>
                <a:effectLst/>
                <a:latin typeface="+mn-lt"/>
                <a:ea typeface="+mn-ea"/>
                <a:cs typeface="+mn-cs"/>
              </a:rPr>
              <a:t> is an ingredient used to increase energy in body in a natural way. It is a proprietary, clinically researched combination of ancient peat, which is fossilized plant trace minerals, and a polyphenol –rich apple extract that works with our body to stimulate the production of ATP. </a:t>
            </a:r>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18</a:t>
            </a:fld>
            <a:endParaRPr lang="en-US"/>
          </a:p>
        </p:txBody>
      </p:sp>
    </p:spTree>
    <p:extLst>
      <p:ext uri="{BB962C8B-B14F-4D97-AF65-F5344CB8AC3E}">
        <p14:creationId xmlns:p14="http://schemas.microsoft.com/office/powerpoint/2010/main" val="148696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Young Living’s Cool Azul™ Pain Relief Cream provides cooling relief from minor muscle and joint aches, arthritis, strains, bruises, and sprains. Our plant-based formula combines the power of Wintergreen essential oil with our exclusive Cool Azul essential oil blend. With two powerful, synergistic active ingredients, this cream provides pain-relieving benefits in two ways: methyl salicylate found in Wintergreen helps alleviate pain deep in the muscles and joints, and natural menthol found in Peppermint provides a cooling effect. If you need relief without synthetic ingredients, Young Living’s Cool Azul Pain Relief Cream is the answer!</a:t>
            </a:r>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20</a:t>
            </a:fld>
            <a:endParaRPr lang="en-US"/>
          </a:p>
        </p:txBody>
      </p:sp>
    </p:spTree>
    <p:extLst>
      <p:ext uri="{BB962C8B-B14F-4D97-AF65-F5344CB8AC3E}">
        <p14:creationId xmlns:p14="http://schemas.microsoft.com/office/powerpoint/2010/main" val="115263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Sulfurzyme</a:t>
            </a:r>
            <a:r>
              <a:rPr lang="en-US" baseline="0" dirty="0"/>
              <a:t> is also an ideal workout supplement, as it can support good recovery time and help maintain a healthy response to acute inflammation associated with exercise.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DAEA35-1AB4-E04D-BD3F-DD308239D9A0}" type="slidenum">
              <a:rPr lang="en-US" smtClean="0"/>
              <a:t>23</a:t>
            </a:fld>
            <a:endParaRPr lang="en-US"/>
          </a:p>
        </p:txBody>
      </p:sp>
    </p:spTree>
    <p:extLst>
      <p:ext uri="{BB962C8B-B14F-4D97-AF65-F5344CB8AC3E}">
        <p14:creationId xmlns:p14="http://schemas.microsoft.com/office/powerpoint/2010/main" val="7615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beneficial for athletes, as well as middle-aged and elderly people who may experience a natural, acute inflammation response in their joints after exercise, </a:t>
            </a:r>
            <a:r>
              <a:rPr lang="en-US" dirty="0" err="1"/>
              <a:t>AgilEase</a:t>
            </a:r>
            <a:r>
              <a:rPr lang="en-US" dirty="0"/>
              <a:t>™ is a joint health supplement that’s perfect for healthy individuals who are looking to gain greater</a:t>
            </a:r>
            <a:r>
              <a:rPr lang="en-US" baseline="0" dirty="0"/>
              <a:t> </a:t>
            </a:r>
            <a:r>
              <a:rPr lang="en-US" dirty="0"/>
              <a:t>mobility and flexibility through the reduction of inflammation.</a:t>
            </a:r>
          </a:p>
          <a:p>
            <a:r>
              <a:rPr lang="en-US" dirty="0"/>
              <a:t>We used unique and powerful ingredients such as frankincense powder, UC-II </a:t>
            </a:r>
            <a:r>
              <a:rPr lang="en-US" dirty="0" err="1"/>
              <a:t>undenatured</a:t>
            </a:r>
            <a:r>
              <a:rPr lang="en-US" dirty="0"/>
              <a:t> collagen, hyaluronic acid, calcium </a:t>
            </a:r>
            <a:r>
              <a:rPr lang="en-US" dirty="0" err="1"/>
              <a:t>fructoborate</a:t>
            </a:r>
            <a:r>
              <a:rPr lang="en-US" dirty="0"/>
              <a:t>, and a specially formulated proprietary essential oil blend of Wintergreen, Copaiba, Clove, and Northern Lights Black Spruce—oils that are known for their joint health benefits. Take </a:t>
            </a:r>
            <a:r>
              <a:rPr lang="en-US" dirty="0" err="1"/>
              <a:t>AgilEase</a:t>
            </a:r>
            <a:r>
              <a:rPr lang="en-US" dirty="0"/>
              <a:t> to support joint health or as a preventative measure to protect joint and cartilage health.</a:t>
            </a:r>
          </a:p>
          <a:p>
            <a:endParaRPr lang="en-US" dirty="0"/>
          </a:p>
          <a:p>
            <a:r>
              <a:rPr lang="en-US" dirty="0"/>
              <a:t>For best results, take two capsules daily for joint support.*</a:t>
            </a:r>
          </a:p>
          <a:p>
            <a:r>
              <a:rPr lang="en-US" dirty="0"/>
              <a:t>Store in a cool, dark place.</a:t>
            </a:r>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24</a:t>
            </a:fld>
            <a:endParaRPr lang="en-US"/>
          </a:p>
        </p:txBody>
      </p:sp>
    </p:spTree>
    <p:extLst>
      <p:ext uri="{BB962C8B-B14F-4D97-AF65-F5344CB8AC3E}">
        <p14:creationId xmlns:p14="http://schemas.microsoft.com/office/powerpoint/2010/main" val="10291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botanicals from around the world, </a:t>
            </a:r>
            <a:r>
              <a:rPr lang="en-US" dirty="0" err="1"/>
              <a:t>PowerGize</a:t>
            </a:r>
            <a:r>
              <a:rPr lang="en-US" dirty="0"/>
              <a:t> helps sustain energy levels, strength, mental and physical vibrancy, and vitality when used in addition to physical activity.*</a:t>
            </a:r>
          </a:p>
          <a:p>
            <a:endParaRPr lang="en-US" dirty="0"/>
          </a:p>
          <a:p>
            <a:r>
              <a:rPr lang="en-US" dirty="0"/>
              <a:t>which is touted for its properties that support immunity, mental clarity, concentration, and alertness. Its custom formula helps support the male reproductive system.*</a:t>
            </a:r>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26</a:t>
            </a:fld>
            <a:endParaRPr lang="en-US"/>
          </a:p>
        </p:txBody>
      </p:sp>
    </p:spTree>
    <p:extLst>
      <p:ext uri="{BB962C8B-B14F-4D97-AF65-F5344CB8AC3E}">
        <p14:creationId xmlns:p14="http://schemas.microsoft.com/office/powerpoint/2010/main" val="99348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Bioenergy Ribose</a:t>
            </a:r>
          </a:p>
          <a:p>
            <a:endParaRPr lang="en-US" dirty="0"/>
          </a:p>
          <a:p>
            <a:r>
              <a:rPr lang="en-US" dirty="0"/>
              <a:t>Vanilla</a:t>
            </a:r>
          </a:p>
          <a:p>
            <a:r>
              <a:rPr lang="en-US" dirty="0"/>
              <a:t>Chocolate</a:t>
            </a:r>
          </a:p>
          <a:p>
            <a:r>
              <a:rPr lang="en-US" dirty="0"/>
              <a:t>Yerba Mate</a:t>
            </a:r>
          </a:p>
          <a:p>
            <a:r>
              <a:rPr lang="en-US" dirty="0"/>
              <a:t>Spearmint</a:t>
            </a:r>
          </a:p>
          <a:p>
            <a:r>
              <a:rPr lang="en-US" dirty="0"/>
              <a:t>Nutmeg</a:t>
            </a:r>
          </a:p>
          <a:p>
            <a:r>
              <a:rPr lang="en-US" dirty="0"/>
              <a:t>Peppermint</a:t>
            </a:r>
          </a:p>
          <a:p>
            <a:r>
              <a:rPr lang="en-US" dirty="0"/>
              <a:t>Black pepper</a:t>
            </a:r>
          </a:p>
          <a:p>
            <a:r>
              <a:rPr lang="en-US" dirty="0"/>
              <a:t>Wolfberry seed oil</a:t>
            </a:r>
          </a:p>
        </p:txBody>
      </p:sp>
      <p:sp>
        <p:nvSpPr>
          <p:cNvPr id="4" name="Slide Number Placeholder 3"/>
          <p:cNvSpPr>
            <a:spLocks noGrp="1"/>
          </p:cNvSpPr>
          <p:nvPr>
            <p:ph type="sldNum" sz="quarter" idx="10"/>
          </p:nvPr>
        </p:nvSpPr>
        <p:spPr/>
        <p:txBody>
          <a:bodyPr/>
          <a:lstStyle/>
          <a:p>
            <a:fld id="{F8DAEA35-1AB4-E04D-BD3F-DD308239D9A0}" type="slidenum">
              <a:rPr lang="en-US" smtClean="0"/>
              <a:t>5</a:t>
            </a:fld>
            <a:endParaRPr lang="en-US"/>
          </a:p>
        </p:txBody>
      </p:sp>
    </p:spTree>
    <p:extLst>
      <p:ext uri="{BB962C8B-B14F-4D97-AF65-F5344CB8AC3E}">
        <p14:creationId xmlns:p14="http://schemas.microsoft.com/office/powerpoint/2010/main" val="199423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ingredients in Nitro which support</a:t>
            </a:r>
            <a:r>
              <a:rPr lang="en-US" baseline="0" dirty="0"/>
              <a:t> energy, and mental and cognitive alertness. Nitro combines Korean Ginseng, Green tea extract, and Mulberry leaf extract.</a:t>
            </a:r>
          </a:p>
        </p:txBody>
      </p:sp>
      <p:sp>
        <p:nvSpPr>
          <p:cNvPr id="4" name="Slide Number Placeholder 3"/>
          <p:cNvSpPr>
            <a:spLocks noGrp="1"/>
          </p:cNvSpPr>
          <p:nvPr>
            <p:ph type="sldNum" sz="quarter" idx="10"/>
          </p:nvPr>
        </p:nvSpPr>
        <p:spPr/>
        <p:txBody>
          <a:bodyPr/>
          <a:lstStyle/>
          <a:p>
            <a:fld id="{F8DAEA35-1AB4-E04D-BD3F-DD308239D9A0}" type="slidenum">
              <a:rPr lang="en-US" smtClean="0"/>
              <a:t>6</a:t>
            </a:fld>
            <a:endParaRPr lang="en-US"/>
          </a:p>
        </p:txBody>
      </p:sp>
    </p:spTree>
    <p:extLst>
      <p:ext uri="{BB962C8B-B14F-4D97-AF65-F5344CB8AC3E}">
        <p14:creationId xmlns:p14="http://schemas.microsoft.com/office/powerpoint/2010/main" val="124740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Bioenergy Ribose (BER) is a form of d-Ribose that has been clinically tested for its ability to increase endurance, energy, and aerobic capacity. BER is also the backbone of ATP.</a:t>
            </a:r>
            <a:r>
              <a:rPr lang="en-US" baseline="0" dirty="0"/>
              <a:t> </a:t>
            </a:r>
            <a:r>
              <a:rPr lang="en-US" dirty="0"/>
              <a:t>ATP is the energy molecule of all living cells. </a:t>
            </a:r>
          </a:p>
          <a:p>
            <a:pPr marL="0" indent="0">
              <a:buFont typeface="Arial" panose="020B0604020202020204" pitchFamily="34" charset="0"/>
              <a:buNone/>
            </a:pPr>
            <a:endParaRPr lang="en-US" dirty="0"/>
          </a:p>
          <a:p>
            <a:r>
              <a:rPr lang="en-US" dirty="0"/>
              <a:t>Non-GMO</a:t>
            </a:r>
          </a:p>
          <a:p>
            <a:r>
              <a:rPr lang="en-US" dirty="0"/>
              <a:t>Naturally occurring</a:t>
            </a:r>
          </a:p>
          <a:p>
            <a:r>
              <a:rPr lang="en-US" dirty="0"/>
              <a:t>Kosher and Halal certified</a:t>
            </a:r>
          </a:p>
          <a:p>
            <a:r>
              <a:rPr lang="en-US" dirty="0"/>
              <a:t>FDA GRAS </a:t>
            </a:r>
          </a:p>
          <a:p>
            <a:r>
              <a:rPr lang="en-US" dirty="0"/>
              <a:t>Highest quality in the industry </a:t>
            </a:r>
          </a:p>
        </p:txBody>
      </p:sp>
      <p:sp>
        <p:nvSpPr>
          <p:cNvPr id="4" name="Slide Number Placeholder 3"/>
          <p:cNvSpPr>
            <a:spLocks noGrp="1"/>
          </p:cNvSpPr>
          <p:nvPr>
            <p:ph type="sldNum" sz="quarter" idx="10"/>
          </p:nvPr>
        </p:nvSpPr>
        <p:spPr/>
        <p:txBody>
          <a:bodyPr/>
          <a:lstStyle/>
          <a:p>
            <a:fld id="{F8DAEA35-1AB4-E04D-BD3F-DD308239D9A0}" type="slidenum">
              <a:rPr lang="en-US" smtClean="0"/>
              <a:t>7</a:t>
            </a:fld>
            <a:endParaRPr lang="en-US"/>
          </a:p>
        </p:txBody>
      </p:sp>
    </p:spTree>
    <p:extLst>
      <p:ext uri="{BB962C8B-B14F-4D97-AF65-F5344CB8AC3E}">
        <p14:creationId xmlns:p14="http://schemas.microsoft.com/office/powerpoint/2010/main" val="143272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calories per can</a:t>
            </a:r>
          </a:p>
          <a:p>
            <a:r>
              <a:rPr lang="en-US" dirty="0"/>
              <a:t>No artificial flavors</a:t>
            </a:r>
          </a:p>
          <a:p>
            <a:r>
              <a:rPr lang="en-US" dirty="0"/>
              <a:t>No artificial sugars</a:t>
            </a:r>
          </a:p>
          <a:p>
            <a:r>
              <a:rPr lang="en-US" dirty="0"/>
              <a:t>Preservative free</a:t>
            </a:r>
          </a:p>
          <a:p>
            <a:r>
              <a:rPr lang="en-US" dirty="0"/>
              <a:t>Black pepper essential oil</a:t>
            </a:r>
          </a:p>
          <a:p>
            <a:r>
              <a:rPr lang="en-US" dirty="0"/>
              <a:t>Lime essential oil</a:t>
            </a:r>
          </a:p>
          <a:p>
            <a:r>
              <a:rPr lang="en-US" dirty="0"/>
              <a:t>Wolfberry puree</a:t>
            </a:r>
          </a:p>
          <a:p>
            <a:r>
              <a:rPr lang="en-US" dirty="0"/>
              <a:t>White tea extract</a:t>
            </a:r>
          </a:p>
          <a:p>
            <a:r>
              <a:rPr lang="en-US" dirty="0"/>
              <a:t>Vitamins A, E, B3, B5 and B6</a:t>
            </a:r>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8</a:t>
            </a:fld>
            <a:endParaRPr lang="en-US"/>
          </a:p>
        </p:txBody>
      </p:sp>
    </p:spTree>
    <p:extLst>
      <p:ext uri="{BB962C8B-B14F-4D97-AF65-F5344CB8AC3E}">
        <p14:creationId xmlns:p14="http://schemas.microsoft.com/office/powerpoint/2010/main" val="8534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 have always enjoyed </a:t>
            </a:r>
            <a:r>
              <a:rPr lang="en-US" sz="1200" kern="1200" dirty="0" err="1">
                <a:solidFill>
                  <a:schemeClr val="tx1"/>
                </a:solidFill>
                <a:effectLst/>
                <a:latin typeface="+mn-lt"/>
                <a:ea typeface="+mn-ea"/>
                <a:cs typeface="+mn-cs"/>
              </a:rPr>
              <a:t>Slique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Bars as a safe, delicious weight-management tool that utilizes a dual-target approach to help manage satiety. Now this innovative bar is coated in delicious dark chocolate! To support any weight-management plan, </a:t>
            </a:r>
            <a:r>
              <a:rPr lang="en-US" sz="1200" kern="1200" dirty="0" err="1">
                <a:solidFill>
                  <a:schemeClr val="tx1"/>
                </a:solidFill>
                <a:effectLst/>
                <a:latin typeface="+mn-lt"/>
                <a:ea typeface="+mn-ea"/>
                <a:cs typeface="+mn-cs"/>
              </a:rPr>
              <a:t>Slique</a:t>
            </a:r>
            <a:r>
              <a:rPr lang="en-US" sz="1200" kern="1200" dirty="0">
                <a:solidFill>
                  <a:schemeClr val="tx1"/>
                </a:solidFill>
                <a:effectLst/>
                <a:latin typeface="+mn-lt"/>
                <a:ea typeface="+mn-ea"/>
                <a:cs typeface="+mn-cs"/>
              </a:rPr>
              <a:t> Bars are loaded with exotic </a:t>
            </a:r>
            <a:r>
              <a:rPr lang="en-US" sz="1200" kern="1200" dirty="0" err="1">
                <a:solidFill>
                  <a:schemeClr val="tx1"/>
                </a:solidFill>
                <a:effectLst/>
                <a:latin typeface="+mn-lt"/>
                <a:ea typeface="+mn-ea"/>
                <a:cs typeface="+mn-cs"/>
              </a:rPr>
              <a:t>baru</a:t>
            </a:r>
            <a:r>
              <a:rPr lang="en-US" sz="1200" kern="1200" dirty="0">
                <a:solidFill>
                  <a:schemeClr val="tx1"/>
                </a:solidFill>
                <a:effectLst/>
                <a:latin typeface="+mn-lt"/>
                <a:ea typeface="+mn-ea"/>
                <a:cs typeface="+mn-cs"/>
              </a:rPr>
              <a:t> nuts and wholesome almonds, which promote satiety when combined with protein and fiber. We also use a potato skin extract that, when ingested, triggers the release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cholecystokinin in the body, increasing the duration of feelings of fullness.* </a:t>
            </a:r>
            <a:r>
              <a:rPr lang="en-US" sz="1200" kern="1200" dirty="0" err="1">
                <a:solidFill>
                  <a:schemeClr val="tx1"/>
                </a:solidFill>
                <a:effectLst/>
                <a:latin typeface="+mn-lt"/>
                <a:ea typeface="+mn-ea"/>
                <a:cs typeface="+mn-cs"/>
              </a:rPr>
              <a:t>Slique</a:t>
            </a:r>
            <a:r>
              <a:rPr lang="en-US" sz="1200" kern="1200" dirty="0">
                <a:solidFill>
                  <a:schemeClr val="tx1"/>
                </a:solidFill>
                <a:effectLst/>
                <a:latin typeface="+mn-lt"/>
                <a:ea typeface="+mn-ea"/>
                <a:cs typeface="+mn-cs"/>
              </a:rPr>
              <a:t> Bars deliver essential nutrients from a unique </a:t>
            </a:r>
            <a:r>
              <a:rPr lang="en-US" sz="1200" kern="1200" dirty="0" err="1">
                <a:solidFill>
                  <a:schemeClr val="tx1"/>
                </a:solidFill>
                <a:effectLst/>
                <a:latin typeface="+mn-lt"/>
                <a:ea typeface="+mn-ea"/>
                <a:cs typeface="+mn-cs"/>
              </a:rPr>
              <a:t>superfruit</a:t>
            </a:r>
            <a:r>
              <a:rPr lang="en-US" sz="1200" kern="1200" dirty="0">
                <a:solidFill>
                  <a:schemeClr val="tx1"/>
                </a:solidFill>
                <a:effectLst/>
                <a:latin typeface="+mn-lt"/>
                <a:ea typeface="+mn-ea"/>
                <a:cs typeface="+mn-cs"/>
              </a:rPr>
              <a:t> blend of </a:t>
            </a:r>
            <a:r>
              <a:rPr lang="en-US" sz="1200" kern="1200" dirty="0" err="1">
                <a:solidFill>
                  <a:schemeClr val="tx1"/>
                </a:solidFill>
                <a:effectLst/>
                <a:latin typeface="+mn-lt"/>
                <a:ea typeface="+mn-ea"/>
                <a:cs typeface="+mn-cs"/>
              </a:rPr>
              <a:t>goldenberries</a:t>
            </a:r>
            <a:r>
              <a:rPr lang="en-US" sz="1200" kern="1200" dirty="0">
                <a:solidFill>
                  <a:schemeClr val="tx1"/>
                </a:solidFill>
                <a:effectLst/>
                <a:latin typeface="+mn-lt"/>
                <a:ea typeface="+mn-ea"/>
                <a:cs typeface="+mn-cs"/>
              </a:rPr>
              <a:t> and wolfberries, plus pure Cinnamon, Vanilla, and Orange essential </a:t>
            </a:r>
          </a:p>
          <a:p>
            <a:r>
              <a:rPr lang="en-US" sz="1200" kern="1200" dirty="0">
                <a:solidFill>
                  <a:schemeClr val="tx1"/>
                </a:solidFill>
                <a:effectLst/>
                <a:latin typeface="+mn-lt"/>
                <a:ea typeface="+mn-ea"/>
                <a:cs typeface="+mn-cs"/>
              </a:rPr>
              <a:t>oils. This dual-target satiety approach and medley of exotic fruits, nuts, and potato skin extract create a nutritious,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stimulant-free snack to help you feel fuller, longer.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Manages satiety.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Potato skin extract triggers the release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cholecystokinin (CCK) in the body, increasing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duration of feelings of fullness.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mix of exotic nuts and berries, featuring </a:t>
            </a:r>
            <a:r>
              <a:rPr lang="en-US" sz="1200" kern="1200" dirty="0" err="1">
                <a:solidFill>
                  <a:schemeClr val="tx1"/>
                </a:solidFill>
                <a:effectLst/>
                <a:latin typeface="+mn-lt"/>
                <a:ea typeface="+mn-ea"/>
                <a:cs typeface="+mn-cs"/>
              </a:rPr>
              <a:t>baru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nuts, </a:t>
            </a:r>
            <a:r>
              <a:rPr lang="en-US" sz="1200" kern="1200" dirty="0" err="1">
                <a:solidFill>
                  <a:schemeClr val="tx1"/>
                </a:solidFill>
                <a:effectLst/>
                <a:latin typeface="+mn-lt"/>
                <a:ea typeface="+mn-ea"/>
                <a:cs typeface="+mn-cs"/>
              </a:rPr>
              <a:t>goldenberries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wolfberries,delivers</a:t>
            </a:r>
            <a:r>
              <a:rPr lang="en-US" sz="1200" kern="1200" dirty="0">
                <a:solidFill>
                  <a:schemeClr val="tx1"/>
                </a:solidFill>
                <a:effectLst/>
                <a:latin typeface="+mn-lt"/>
                <a:ea typeface="+mn-ea"/>
                <a:cs typeface="+mn-cs"/>
              </a:rPr>
              <a:t> delicious taste and promotes fullness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combined with protein and high levels of fiber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proprietary essential oil blend of Cinnamon,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Vanilla, and Orange essential oils </a:t>
            </a:r>
            <a:r>
              <a:rPr lang="en-US" sz="1200" kern="1200" dirty="0" err="1">
                <a:solidFill>
                  <a:schemeClr val="tx1"/>
                </a:solidFill>
                <a:effectLst/>
                <a:latin typeface="+mn-lt"/>
                <a:ea typeface="+mn-ea"/>
                <a:cs typeface="+mn-cs"/>
              </a:rPr>
              <a:t>helpsmoderate</a:t>
            </a:r>
            <a:r>
              <a:rPr lang="en-US" sz="1200" kern="1200" dirty="0">
                <a:solidFill>
                  <a:schemeClr val="tx1"/>
                </a:solidFill>
                <a:effectLst/>
                <a:latin typeface="+mn-lt"/>
                <a:ea typeface="+mn-ea"/>
                <a:cs typeface="+mn-cs"/>
              </a:rPr>
              <a:t> cravings.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 in fiber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Gluten-free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No trans fat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No preservatives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Manages satiety.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Potato skin extract triggers the release of cholecystokinin (CCK) in the body, increasing the duration of feelings of fullness.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 mix of exotic nuts and berries, featuring </a:t>
            </a:r>
            <a:r>
              <a:rPr lang="en-US" sz="1200" kern="1200" dirty="0" err="1">
                <a:solidFill>
                  <a:schemeClr val="tx1"/>
                </a:solidFill>
                <a:effectLst/>
                <a:latin typeface="+mn-lt"/>
                <a:ea typeface="+mn-ea"/>
                <a:cs typeface="+mn-cs"/>
              </a:rPr>
              <a:t>baru</a:t>
            </a:r>
            <a:r>
              <a:rPr lang="en-US" sz="1200" kern="1200" dirty="0">
                <a:solidFill>
                  <a:schemeClr val="tx1"/>
                </a:solidFill>
                <a:effectLst/>
                <a:latin typeface="+mn-lt"/>
                <a:ea typeface="+mn-ea"/>
                <a:cs typeface="+mn-cs"/>
              </a:rPr>
              <a:t> nuts, </a:t>
            </a:r>
            <a:r>
              <a:rPr lang="en-US" sz="1200" kern="1200" dirty="0" err="1">
                <a:solidFill>
                  <a:schemeClr val="tx1"/>
                </a:solidFill>
                <a:effectLst/>
                <a:latin typeface="+mn-lt"/>
                <a:ea typeface="+mn-ea"/>
                <a:cs typeface="+mn-cs"/>
              </a:rPr>
              <a:t>goldenberries</a:t>
            </a:r>
            <a:r>
              <a:rPr lang="en-US" sz="1200" kern="1200" dirty="0">
                <a:solidFill>
                  <a:schemeClr val="tx1"/>
                </a:solidFill>
                <a:effectLst/>
                <a:latin typeface="+mn-lt"/>
                <a:ea typeface="+mn-ea"/>
                <a:cs typeface="+mn-cs"/>
              </a:rPr>
              <a:t>, and wolfberries, delivers delicious taste and promotes fullness when combined with protein and high levels of fiber.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 proprietary essential oil blend of Cinnamon, Vanilla, and Orange essential oils helps moderate craving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CCK is a peptide hormone that is rapidly released from the small intestine after a meal.  It triggers the release of digestive enzymes.  It also helps to delay gastric emptying making you feel fuller longer. Interestingly animal data suggests that the impact may be greater on older rats than younger rats, perhaps indicating that older people could glean more benefit from CCK.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Contains </a:t>
            </a:r>
            <a:r>
              <a:rPr lang="en-US" sz="1200" kern="1200" dirty="0" err="1">
                <a:solidFill>
                  <a:schemeClr val="tx1"/>
                </a:solidFill>
                <a:effectLst/>
                <a:latin typeface="+mn-lt"/>
                <a:ea typeface="+mn-ea"/>
                <a:cs typeface="+mn-cs"/>
              </a:rPr>
              <a:t>Baru</a:t>
            </a:r>
            <a:r>
              <a:rPr lang="en-US" sz="1200" kern="1200" dirty="0">
                <a:solidFill>
                  <a:schemeClr val="tx1"/>
                </a:solidFill>
                <a:effectLst/>
                <a:latin typeface="+mn-lt"/>
                <a:ea typeface="+mn-ea"/>
                <a:cs typeface="+mn-cs"/>
              </a:rPr>
              <a:t> nuts so it is not nut free, and this ingredient again gives very high levels of phenolic compounds. </a:t>
            </a:r>
          </a:p>
          <a:p>
            <a:r>
              <a:rPr lang="en-US" dirty="0"/>
              <a:t>POT</a:t>
            </a:r>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9</a:t>
            </a:fld>
            <a:endParaRPr lang="en-US"/>
          </a:p>
        </p:txBody>
      </p:sp>
    </p:spTree>
    <p:extLst>
      <p:ext uri="{BB962C8B-B14F-4D97-AF65-F5344CB8AC3E}">
        <p14:creationId xmlns:p14="http://schemas.microsoft.com/office/powerpoint/2010/main" val="201715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10</a:t>
            </a:fld>
            <a:endParaRPr lang="en-US"/>
          </a:p>
        </p:txBody>
      </p:sp>
    </p:spTree>
    <p:extLst>
      <p:ext uri="{BB962C8B-B14F-4D97-AF65-F5344CB8AC3E}">
        <p14:creationId xmlns:p14="http://schemas.microsoft.com/office/powerpoint/2010/main" val="206496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importance of staying hydrated cannot be understated, especially before you workout. Keeping your body properly hydrated helps flush out the toxins that are released when working out. Make sure to drink plenty of water 30 minutes before you work out</a:t>
            </a:r>
            <a:r>
              <a:rPr lang="en-US" sz="1200" kern="1200" baseline="0" dirty="0">
                <a:solidFill>
                  <a:schemeClr val="tx1"/>
                </a:solidFill>
                <a:effectLst/>
                <a:latin typeface="+mn-lt"/>
                <a:ea typeface="+mn-ea"/>
                <a:cs typeface="+mn-cs"/>
              </a:rPr>
              <a:t> and 4-6 ounces for every 30 minutes of exercise. </a:t>
            </a:r>
            <a:r>
              <a:rPr lang="en-US" sz="1200" kern="1200" dirty="0">
                <a:solidFill>
                  <a:schemeClr val="tx1"/>
                </a:solidFill>
                <a:effectLst/>
                <a:latin typeface="+mn-lt"/>
                <a:ea typeface="+mn-ea"/>
                <a:cs typeface="+mn-cs"/>
              </a:rPr>
              <a:t>Try adding in lemon, grapefruit, or orange </a:t>
            </a:r>
            <a:r>
              <a:rPr lang="en-US" sz="1200" kern="1200" dirty="0" err="1">
                <a:solidFill>
                  <a:schemeClr val="tx1"/>
                </a:solidFill>
                <a:effectLst/>
                <a:latin typeface="+mn-lt"/>
                <a:ea typeface="+mn-ea"/>
                <a:cs typeface="+mn-cs"/>
              </a:rPr>
              <a:t>eo</a:t>
            </a:r>
            <a:r>
              <a:rPr lang="en-US" sz="1200" kern="1200" dirty="0">
                <a:solidFill>
                  <a:schemeClr val="tx1"/>
                </a:solidFill>
                <a:effectLst/>
                <a:latin typeface="+mn-lt"/>
                <a:ea typeface="+mn-ea"/>
                <a:cs typeface="+mn-cs"/>
              </a:rPr>
              <a:t> to flavor your water and add benefits. </a:t>
            </a: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12</a:t>
            </a:fld>
            <a:endParaRPr lang="en-US"/>
          </a:p>
        </p:txBody>
      </p:sp>
    </p:spTree>
    <p:extLst>
      <p:ext uri="{BB962C8B-B14F-4D97-AF65-F5344CB8AC3E}">
        <p14:creationId xmlns:p14="http://schemas.microsoft.com/office/powerpoint/2010/main" val="35316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cant forget about</a:t>
            </a:r>
            <a:r>
              <a:rPr lang="en-US" baseline="0" dirty="0"/>
              <a:t> our post workout essentials. lets face it, you may not be looking or smelling your best after a workout…… and that’s ok! I always say if you still look good after a workout you didn’t workout hard enough. YL has a few products that may not help you look better after a workout, but can definitely help you feel better.</a:t>
            </a:r>
          </a:p>
          <a:p>
            <a:r>
              <a:rPr lang="en-US" dirty="0"/>
              <a:t>If you are working out on a lunch break or have to get somewhere</a:t>
            </a:r>
            <a:r>
              <a:rPr lang="en-US" baseline="0" dirty="0"/>
              <a:t> quick after a workout, try using citrus fresh or your favorite aromatic oil as a perfume or cologne to refresh and inspire. </a:t>
            </a:r>
          </a:p>
          <a:p>
            <a:r>
              <a:rPr lang="en-US" baseline="0" dirty="0"/>
              <a:t>My gym bag is never without these thieves products. They are perfect products to wipe down or spray your machines after a workout, use on your hands, in your car, use the spray to help freshen stinky gym bags, cleats, and shoes. They are so small, convenient, and make a huge difference.  </a:t>
            </a:r>
          </a:p>
          <a:p>
            <a:r>
              <a:rPr lang="en-US" baseline="0" dirty="0"/>
              <a:t> </a:t>
            </a:r>
          </a:p>
          <a:p>
            <a:r>
              <a:rPr lang="en-US" baseline="0" dirty="0"/>
              <a:t>You cant forget your Young Living lip balm, your lips may be left dry after </a:t>
            </a:r>
            <a:r>
              <a:rPr lang="en-US" baseline="0" dirty="0" err="1"/>
              <a:t>exercing</a:t>
            </a:r>
            <a:r>
              <a:rPr lang="en-US" baseline="0" dirty="0"/>
              <a:t>. </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F8DAEA35-1AB4-E04D-BD3F-DD308239D9A0}" type="slidenum">
              <a:rPr lang="en-US" smtClean="0"/>
              <a:t>13</a:t>
            </a:fld>
            <a:endParaRPr lang="en-US"/>
          </a:p>
        </p:txBody>
      </p:sp>
    </p:spTree>
    <p:extLst>
      <p:ext uri="{BB962C8B-B14F-4D97-AF65-F5344CB8AC3E}">
        <p14:creationId xmlns:p14="http://schemas.microsoft.com/office/powerpoint/2010/main" val="916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6EE099-0531-0F42-8637-1E2F7B3CB51E}"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104440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EE099-0531-0F42-8637-1E2F7B3CB51E}"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70728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EE099-0531-0F42-8637-1E2F7B3CB51E}"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95914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EE099-0531-0F42-8637-1E2F7B3CB51E}"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199520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EE099-0531-0F42-8637-1E2F7B3CB51E}"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49725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6EE099-0531-0F42-8637-1E2F7B3CB51E}" type="datetimeFigureOut">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14925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6EE099-0531-0F42-8637-1E2F7B3CB51E}" type="datetimeFigureOut">
              <a:rPr lang="en-US" smtClean="0"/>
              <a:t>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114603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6EE099-0531-0F42-8637-1E2F7B3CB51E}" type="datetimeFigureOut">
              <a:rPr lang="en-US" smtClean="0"/>
              <a:t>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62936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EE099-0531-0F42-8637-1E2F7B3CB51E}" type="datetimeFigureOut">
              <a:rPr lang="en-US" smtClean="0"/>
              <a:t>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137447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EE099-0531-0F42-8637-1E2F7B3CB51E}" type="datetimeFigureOut">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33279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EE099-0531-0F42-8637-1E2F7B3CB51E}" type="datetimeFigureOut">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BC93F-8DEE-794E-B5B8-B352F01ED0BD}" type="slidenum">
              <a:rPr lang="en-US" smtClean="0"/>
              <a:t>‹#›</a:t>
            </a:fld>
            <a:endParaRPr lang="en-US"/>
          </a:p>
        </p:txBody>
      </p:sp>
    </p:spTree>
    <p:extLst>
      <p:ext uri="{BB962C8B-B14F-4D97-AF65-F5344CB8AC3E}">
        <p14:creationId xmlns:p14="http://schemas.microsoft.com/office/powerpoint/2010/main" val="120890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EE099-0531-0F42-8637-1E2F7B3CB51E}" type="datetimeFigureOut">
              <a:rPr lang="en-US" smtClean="0"/>
              <a:t>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BC93F-8DEE-794E-B5B8-B352F01ED0BD}" type="slidenum">
              <a:rPr lang="en-US" smtClean="0"/>
              <a:t>‹#›</a:t>
            </a:fld>
            <a:endParaRPr lang="en-US"/>
          </a:p>
        </p:txBody>
      </p:sp>
    </p:spTree>
    <p:extLst>
      <p:ext uri="{BB962C8B-B14F-4D97-AF65-F5344CB8AC3E}">
        <p14:creationId xmlns:p14="http://schemas.microsoft.com/office/powerpoint/2010/main" val="169752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328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803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216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106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BE2DC4-4753-C840-AB91-748A7FCA9A5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09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367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106751-49ED-2B4C-8A15-4B469511818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7273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0CC67-F0DF-014D-A76C-CBEC8A9F5E0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28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164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977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2550F0-9512-DC45-B48D-0FC73FF39E6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6182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897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960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379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02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2B7976-B7A9-644B-B765-E432DEF4FB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207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073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2965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9354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9202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341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646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546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750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028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923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246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26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1331</Words>
  <Application>Microsoft Macintosh PowerPoint</Application>
  <PresentationFormat>Widescreen</PresentationFormat>
  <Paragraphs>99</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AvenirNext LT Pro Cn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 Anderson</dc:creator>
  <cp:lastModifiedBy>Buck Anderson</cp:lastModifiedBy>
  <cp:revision>3</cp:revision>
  <dcterms:created xsi:type="dcterms:W3CDTF">2018-02-24T19:58:25Z</dcterms:created>
  <dcterms:modified xsi:type="dcterms:W3CDTF">2018-08-20T21:50:41Z</dcterms:modified>
</cp:coreProperties>
</file>