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75699"/>
  </p:normalViewPr>
  <p:slideViewPr>
    <p:cSldViewPr snapToGrid="0" snapToObjects="1">
      <p:cViewPr varScale="1">
        <p:scale>
          <a:sx n="97" d="100"/>
          <a:sy n="97" d="100"/>
        </p:scale>
        <p:origin x="9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1B3D6-7AE6-2B40-B8C2-2E92EDD31560}" type="datetimeFigureOut">
              <a:rPr lang="en-US" smtClean="0"/>
              <a:t>10/4/18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D5D4F-183F-9F41-812B-A62FAF9F2E2C}" type="slidenum">
              <a:rPr lang="en-US" smtClean="0"/>
              <a:t>‹#›</a:t>
            </a:fld>
            <a:endParaRPr lang="en-US"/>
          </a:p>
        </p:txBody>
      </p:sp>
    </p:spTree>
    <p:extLst>
      <p:ext uri="{BB962C8B-B14F-4D97-AF65-F5344CB8AC3E}">
        <p14:creationId xmlns:p14="http://schemas.microsoft.com/office/powerpoint/2010/main" val="99524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en.wikipedia.org/wiki/Pepsin" TargetMode="External"/><Relationship Id="rId18" Type="http://schemas.openxmlformats.org/officeDocument/2006/relationships/hyperlink" Target="https://en.wikipedia.org/wiki/Ileum" TargetMode="External"/><Relationship Id="rId26" Type="http://schemas.openxmlformats.org/officeDocument/2006/relationships/hyperlink" Target="https://en.wikipedia.org/wiki/Gastric_chief_cell" TargetMode="External"/><Relationship Id="rId39" Type="http://schemas.openxmlformats.org/officeDocument/2006/relationships/hyperlink" Target="https://en.wikipedia.org/wiki/Elastin" TargetMode="External"/><Relationship Id="rId21" Type="http://schemas.openxmlformats.org/officeDocument/2006/relationships/hyperlink" Target="https://en.wikipedia.org/wiki/G_cells" TargetMode="External"/><Relationship Id="rId34" Type="http://schemas.openxmlformats.org/officeDocument/2006/relationships/hyperlink" Target="https://en.wikipedia.org/wiki/Trypsin" TargetMode="External"/><Relationship Id="rId42" Type="http://schemas.openxmlformats.org/officeDocument/2006/relationships/hyperlink" Target="https://en.wikipedia.org/wiki/Nuclease" TargetMode="External"/><Relationship Id="rId47" Type="http://schemas.openxmlformats.org/officeDocument/2006/relationships/hyperlink" Target="https://en.wikipedia.org/wiki/Cellulose" TargetMode="External"/><Relationship Id="rId50" Type="http://schemas.openxmlformats.org/officeDocument/2006/relationships/hyperlink" Target="https://en.wikipedia.org/wiki/Lactase" TargetMode="External"/><Relationship Id="rId7" Type="http://schemas.openxmlformats.org/officeDocument/2006/relationships/hyperlink" Target="https://en.wikipedia.org/wiki/Lysozyme" TargetMode="External"/><Relationship Id="rId2" Type="http://schemas.openxmlformats.org/officeDocument/2006/relationships/slide" Target="../slides/slide5.xml"/><Relationship Id="rId16" Type="http://schemas.openxmlformats.org/officeDocument/2006/relationships/hyperlink" Target="https://en.wikipedia.org/wiki/Hydrochloric_acid" TargetMode="External"/><Relationship Id="rId29" Type="http://schemas.openxmlformats.org/officeDocument/2006/relationships/hyperlink" Target="https://en.wikipedia.org/wiki/Pancreatic_lipase" TargetMode="External"/><Relationship Id="rId11" Type="http://schemas.openxmlformats.org/officeDocument/2006/relationships/hyperlink" Target="https://en.wikipedia.org/wiki/Parietal_cells" TargetMode="External"/><Relationship Id="rId24" Type="http://schemas.openxmlformats.org/officeDocument/2006/relationships/hyperlink" Target="https://en.wikipedia.org/wiki/Gastric_lipase" TargetMode="External"/><Relationship Id="rId32" Type="http://schemas.openxmlformats.org/officeDocument/2006/relationships/hyperlink" Target="https://en.wikipedia.org/wiki/Hydrolysis" TargetMode="External"/><Relationship Id="rId37" Type="http://schemas.openxmlformats.org/officeDocument/2006/relationships/hyperlink" Target="https://en.wikipedia.org/wiki/Carboxypeptidase" TargetMode="External"/><Relationship Id="rId40" Type="http://schemas.openxmlformats.org/officeDocument/2006/relationships/hyperlink" Target="https://en.wikipedia.org/wiki/Sterol_esterase" TargetMode="External"/><Relationship Id="rId45" Type="http://schemas.openxmlformats.org/officeDocument/2006/relationships/hyperlink" Target="https://en.wikipedia.org/wiki/Pancreatic_amylase" TargetMode="External"/><Relationship Id="rId53" Type="http://schemas.openxmlformats.org/officeDocument/2006/relationships/hyperlink" Target="https://en.wikipedia.org/wiki/Sucrase" TargetMode="External"/><Relationship Id="rId5" Type="http://schemas.openxmlformats.org/officeDocument/2006/relationships/hyperlink" Target="https://en.wikipedia.org/wiki/Alpha-amylase" TargetMode="External"/><Relationship Id="rId10" Type="http://schemas.openxmlformats.org/officeDocument/2006/relationships/hyperlink" Target="https://en.wikipedia.org/wiki/Intrinsic_factor" TargetMode="External"/><Relationship Id="rId19" Type="http://schemas.openxmlformats.org/officeDocument/2006/relationships/hyperlink" Target="https://en.wikipedia.org/wiki/Mucin" TargetMode="External"/><Relationship Id="rId31" Type="http://schemas.openxmlformats.org/officeDocument/2006/relationships/hyperlink" Target="https://en.wikipedia.org/wiki/Colipase" TargetMode="External"/><Relationship Id="rId44" Type="http://schemas.openxmlformats.org/officeDocument/2006/relationships/hyperlink" Target="https://en.wikipedia.org/wiki/RNAase" TargetMode="External"/><Relationship Id="rId52" Type="http://schemas.openxmlformats.org/officeDocument/2006/relationships/hyperlink" Target="https://en.wikipedia.org/w/index.php?title=Osmotic_diarrhea&amp;action=edit&amp;redlink=1" TargetMode="External"/><Relationship Id="rId4" Type="http://schemas.openxmlformats.org/officeDocument/2006/relationships/hyperlink" Target="https://en.wikipedia.org/wiki/Lipid" TargetMode="External"/><Relationship Id="rId9" Type="http://schemas.openxmlformats.org/officeDocument/2006/relationships/hyperlink" Target="https://en.wikipedia.org/wiki/Vitamin_B12" TargetMode="External"/><Relationship Id="rId14" Type="http://schemas.openxmlformats.org/officeDocument/2006/relationships/hyperlink" Target="https://en.wikipedia.org/wiki/Peptide" TargetMode="External"/><Relationship Id="rId22" Type="http://schemas.openxmlformats.org/officeDocument/2006/relationships/hyperlink" Target="https://en.wikipedia.org/wiki/Endocrine" TargetMode="External"/><Relationship Id="rId27" Type="http://schemas.openxmlformats.org/officeDocument/2006/relationships/hyperlink" Target="https://en.wikipedia.org/wiki/Fundic_glands" TargetMode="External"/><Relationship Id="rId30" Type="http://schemas.openxmlformats.org/officeDocument/2006/relationships/hyperlink" Target="https://en.wikipedia.org/wiki/Bile_acid" TargetMode="External"/><Relationship Id="rId35" Type="http://schemas.openxmlformats.org/officeDocument/2006/relationships/hyperlink" Target="https://en.wikipedia.org/wiki/Enterokinase" TargetMode="External"/><Relationship Id="rId43" Type="http://schemas.openxmlformats.org/officeDocument/2006/relationships/hyperlink" Target="https://en.wikipedia.org/wiki/DNAase" TargetMode="External"/><Relationship Id="rId48" Type="http://schemas.openxmlformats.org/officeDocument/2006/relationships/hyperlink" Target="https://en.wikipedia.org/wiki/Erepsin" TargetMode="External"/><Relationship Id="rId8" Type="http://schemas.openxmlformats.org/officeDocument/2006/relationships/hyperlink" Target="https://en.wikipedia.org/wiki/Haptocorrin" TargetMode="External"/><Relationship Id="rId51" Type="http://schemas.openxmlformats.org/officeDocument/2006/relationships/hyperlink" Target="https://en.wikipedia.org/wiki/Lactose_intolerance" TargetMode="External"/><Relationship Id="rId3" Type="http://schemas.openxmlformats.org/officeDocument/2006/relationships/hyperlink" Target="https://en.wikipedia.org/wiki/Lingual_lipase" TargetMode="External"/><Relationship Id="rId12" Type="http://schemas.openxmlformats.org/officeDocument/2006/relationships/hyperlink" Target="https://en.wikipedia.org/wiki/Cubam" TargetMode="External"/><Relationship Id="rId17" Type="http://schemas.openxmlformats.org/officeDocument/2006/relationships/hyperlink" Target="https://en.wikipedia.org/wiki/Hydrogen_atoms" TargetMode="External"/><Relationship Id="rId25" Type="http://schemas.openxmlformats.org/officeDocument/2006/relationships/hyperlink" Target="https://en.wikipedia.org/wiki/Lipase" TargetMode="External"/><Relationship Id="rId33" Type="http://schemas.openxmlformats.org/officeDocument/2006/relationships/hyperlink" Target="https://en.wikipedia.org/wiki/Trypsinogen" TargetMode="External"/><Relationship Id="rId38" Type="http://schemas.openxmlformats.org/officeDocument/2006/relationships/hyperlink" Target="https://en.wikipedia.org/wiki/Elastase" TargetMode="External"/><Relationship Id="rId46" Type="http://schemas.openxmlformats.org/officeDocument/2006/relationships/hyperlink" Target="https://en.wikipedia.org/wiki/Glycogen" TargetMode="External"/><Relationship Id="rId20" Type="http://schemas.openxmlformats.org/officeDocument/2006/relationships/hyperlink" Target="https://en.wikipedia.org/wiki/Gastrin" TargetMode="External"/><Relationship Id="rId41" Type="http://schemas.openxmlformats.org/officeDocument/2006/relationships/hyperlink" Target="https://en.wikipedia.org/wiki/Phospholipase" TargetMode="External"/><Relationship Id="rId1" Type="http://schemas.openxmlformats.org/officeDocument/2006/relationships/notesMaster" Target="../notesMasters/notesMaster1.xml"/><Relationship Id="rId6" Type="http://schemas.openxmlformats.org/officeDocument/2006/relationships/hyperlink" Target="https://en.wikipedia.org/wiki/Ptyalin" TargetMode="External"/><Relationship Id="rId15" Type="http://schemas.openxmlformats.org/officeDocument/2006/relationships/hyperlink" Target="https://en.wikipedia.org/wiki/Amino_acids" TargetMode="External"/><Relationship Id="rId23" Type="http://schemas.openxmlformats.org/officeDocument/2006/relationships/hyperlink" Target="https://en.wikipedia.org/wiki/Parietal_cell" TargetMode="External"/><Relationship Id="rId28" Type="http://schemas.openxmlformats.org/officeDocument/2006/relationships/hyperlink" Target="https://en.wikipedia.org/wiki/Stomach" TargetMode="External"/><Relationship Id="rId36" Type="http://schemas.openxmlformats.org/officeDocument/2006/relationships/hyperlink" Target="https://en.wikipedia.org/wiki/Chymotrypsinogen" TargetMode="External"/><Relationship Id="rId49" Type="http://schemas.openxmlformats.org/officeDocument/2006/relationships/hyperlink" Target="https://en.wikipedia.org/wiki/Malta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1</a:t>
            </a:fld>
            <a:endParaRPr lang="en-US"/>
          </a:p>
        </p:txBody>
      </p:sp>
    </p:spTree>
    <p:extLst>
      <p:ext uri="{BB962C8B-B14F-4D97-AF65-F5344CB8AC3E}">
        <p14:creationId xmlns:p14="http://schemas.microsoft.com/office/powerpoint/2010/main" val="293692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bacterial cells harbored within the human gastrointestinal tract (GIT) outnumber the host’s cells by a factor of 10 and the genes encoded by the bacteria resident within the GIT outnumber their host’s genes by more than 100 times. These human digestive-tract associated microbes are referred to as the </a:t>
            </a:r>
            <a:r>
              <a:rPr lang="en-US" i="1" dirty="0"/>
              <a:t>gut microbiome</a:t>
            </a:r>
            <a:r>
              <a:rPr lang="en-US" dirty="0"/>
              <a:t>. The human gut microbiome and its role in both health and disease has been the subject of extensive research, establishing its involvement in human metabolism, nutrition, physiology, and immune function. Imbalance of the normal gut microbiota have been linked with gastrointestinal conditions such as inflammatory bowel disease (IBD) and irritable bowel syndrome (IBS), and wider systemic manifestations of disease such as obesity, type 2 diabetes, and atopy. In the first part of this review, we evaluate our evolving knowledge of the development, complexity, and functionality of the healthy gut microbiota, and the ways in which the microbial community is perturbed in </a:t>
            </a:r>
            <a:r>
              <a:rPr lang="en-US" dirty="0" err="1"/>
              <a:t>dysbiotic</a:t>
            </a:r>
            <a:r>
              <a:rPr lang="en-US" dirty="0"/>
              <a:t> disease states; the second part of this review covers the role of interventions that have been shown to modulate and stabilize the gut microbiota and also to restore it to its healthy composition from the </a:t>
            </a:r>
            <a:r>
              <a:rPr lang="en-US" dirty="0" err="1"/>
              <a:t>dysbiotic</a:t>
            </a:r>
            <a:r>
              <a:rPr lang="en-US" dirty="0"/>
              <a:t> states seen in IBS, IBD, obesity, type 2 diabetes, and atopy.</a:t>
            </a:r>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2</a:t>
            </a:fld>
            <a:endParaRPr lang="en-US"/>
          </a:p>
        </p:txBody>
      </p:sp>
    </p:spTree>
    <p:extLst>
      <p:ext uri="{BB962C8B-B14F-4D97-AF65-F5344CB8AC3E}">
        <p14:creationId xmlns:p14="http://schemas.microsoft.com/office/powerpoint/2010/main" val="422783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Bacterial overgrowth in small intestine</a:t>
            </a:r>
            <a:endParaRPr lang="en-US" dirty="0"/>
          </a:p>
          <a:p>
            <a:r>
              <a:rPr lang="en-US" dirty="0"/>
              <a:t>Skin rashes, acne, eczema</a:t>
            </a:r>
          </a:p>
          <a:p>
            <a:r>
              <a:rPr lang="en-US" dirty="0"/>
              <a:t>Brain fog, headaches,</a:t>
            </a:r>
            <a:r>
              <a:rPr lang="en-US" baseline="0" dirty="0"/>
              <a:t> </a:t>
            </a:r>
            <a:r>
              <a:rPr lang="en-US" baseline="0" dirty="0" err="1"/>
              <a:t>moodswings</a:t>
            </a:r>
            <a:endParaRPr lang="en-US" baseline="0" dirty="0"/>
          </a:p>
          <a:p>
            <a:r>
              <a:rPr lang="en-US" baseline="0" dirty="0"/>
              <a:t>Joint and myofascial pain</a:t>
            </a:r>
          </a:p>
          <a:p>
            <a:endParaRPr lang="en-US" dirty="0"/>
          </a:p>
          <a:p>
            <a:r>
              <a:rPr lang="en-US" dirty="0"/>
              <a:t>Not getting </a:t>
            </a:r>
            <a:r>
              <a:rPr lang="en-US" b="1" dirty="0"/>
              <a:t>enough fiber</a:t>
            </a:r>
            <a:r>
              <a:rPr lang="en-US" dirty="0"/>
              <a:t> can increase your risk of weight gain and heart disease. But most Americans consume less than half the recommended daily intake! ... The answer is clear as day: Eat more </a:t>
            </a:r>
            <a:r>
              <a:rPr lang="en-US" b="1" dirty="0"/>
              <a:t>fiber</a:t>
            </a:r>
            <a:r>
              <a:rPr lang="en-US" dirty="0"/>
              <a:t>.</a:t>
            </a:r>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3</a:t>
            </a:fld>
            <a:endParaRPr lang="en-US"/>
          </a:p>
        </p:txBody>
      </p:sp>
    </p:spTree>
    <p:extLst>
      <p:ext uri="{BB962C8B-B14F-4D97-AF65-F5344CB8AC3E}">
        <p14:creationId xmlns:p14="http://schemas.microsoft.com/office/powerpoint/2010/main" val="394117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Enzymes</a:t>
            </a:r>
          </a:p>
          <a:p>
            <a:r>
              <a:rPr lang="en-US" dirty="0"/>
              <a:t>Responsible for every chemical reaction in our bodies</a:t>
            </a:r>
          </a:p>
          <a:p>
            <a:r>
              <a:rPr lang="en-US" dirty="0"/>
              <a:t>Allow our cells to build up and break down molecules quickly</a:t>
            </a:r>
          </a:p>
          <a:p>
            <a:r>
              <a:rPr lang="en-US" dirty="0"/>
              <a:t>Drive vitamins, minerals and hormones to serve the body</a:t>
            </a:r>
          </a:p>
          <a:p>
            <a:r>
              <a:rPr lang="en-US" dirty="0"/>
              <a:t>Diets, especially cooked processed foods, deplete enzymes</a:t>
            </a:r>
          </a:p>
          <a:p>
            <a:r>
              <a:rPr lang="en-US" dirty="0"/>
              <a:t>Even raw foods can inhibit enzymes</a:t>
            </a:r>
          </a:p>
          <a:p>
            <a:r>
              <a:rPr lang="en-US" dirty="0"/>
              <a:t>Illness, exercise, hot and cold temperatures</a:t>
            </a:r>
          </a:p>
          <a:p>
            <a:r>
              <a:rPr lang="en-US" dirty="0"/>
              <a:t>Enzyme levels drop with age, and excretion increases</a:t>
            </a:r>
          </a:p>
          <a:p>
            <a:endParaRPr lang="en-US" dirty="0"/>
          </a:p>
          <a:p>
            <a:r>
              <a:rPr lang="en-US" dirty="0"/>
              <a:t>Fiber</a:t>
            </a:r>
          </a:p>
          <a:p>
            <a:r>
              <a:rPr lang="en-US" dirty="0"/>
              <a:t>Normalizes bowel movements. </a:t>
            </a:r>
            <a:r>
              <a:rPr lang="en-US" b="1" dirty="0"/>
              <a:t>Dietary fiber</a:t>
            </a:r>
            <a:r>
              <a:rPr lang="en-US" dirty="0"/>
              <a:t> increases the </a:t>
            </a:r>
            <a:r>
              <a:rPr lang="en-US" b="1" dirty="0"/>
              <a:t>weight</a:t>
            </a:r>
            <a:r>
              <a:rPr lang="en-US" dirty="0"/>
              <a:t> and size of your stool and softens it. ... </a:t>
            </a:r>
          </a:p>
          <a:p>
            <a:r>
              <a:rPr lang="en-US" dirty="0"/>
              <a:t>Helps maintain bowel health. ... </a:t>
            </a:r>
          </a:p>
          <a:p>
            <a:r>
              <a:rPr lang="en-US" dirty="0"/>
              <a:t>Lowers </a:t>
            </a:r>
            <a:r>
              <a:rPr lang="en-US" b="1" dirty="0"/>
              <a:t>cholesterol</a:t>
            </a:r>
            <a:r>
              <a:rPr lang="en-US" dirty="0"/>
              <a:t> levels. ... </a:t>
            </a:r>
          </a:p>
          <a:p>
            <a:r>
              <a:rPr lang="en-US" dirty="0"/>
              <a:t>Helps control </a:t>
            </a:r>
            <a:r>
              <a:rPr lang="en-US" b="1" dirty="0"/>
              <a:t>blood sugar</a:t>
            </a:r>
            <a:r>
              <a:rPr lang="en-US" dirty="0"/>
              <a:t> levels. ... </a:t>
            </a:r>
          </a:p>
          <a:p>
            <a:r>
              <a:rPr lang="en-US" dirty="0"/>
              <a:t>Aids in achieving healthy </a:t>
            </a:r>
            <a:r>
              <a:rPr lang="en-US" b="1" dirty="0"/>
              <a:t>weight</a:t>
            </a:r>
            <a:r>
              <a:rPr lang="en-US" dirty="0"/>
              <a:t>.</a:t>
            </a:r>
          </a:p>
          <a:p>
            <a:endParaRPr lang="en-US" dirty="0"/>
          </a:p>
          <a:p>
            <a:r>
              <a:rPr lang="en-US" dirty="0"/>
              <a:t>Stimulant</a:t>
            </a:r>
          </a:p>
          <a:p>
            <a:r>
              <a:rPr lang="en-US" dirty="0"/>
              <a:t>Risks of long term use</a:t>
            </a:r>
          </a:p>
          <a:p>
            <a:endParaRPr lang="en-US" dirty="0"/>
          </a:p>
          <a:p>
            <a:pPr marL="76200" indent="0">
              <a:buNone/>
            </a:pPr>
            <a:r>
              <a:rPr lang="en-US" sz="1050" b="1" dirty="0"/>
              <a:t>ESSENTIALZYME</a:t>
            </a:r>
          </a:p>
          <a:p>
            <a:r>
              <a:rPr lang="en-US" dirty="0"/>
              <a:t>Take 3 tablets, 3 times daily, 1 hour before meals</a:t>
            </a:r>
          </a:p>
          <a:p>
            <a:pPr marL="76200" indent="0">
              <a:buNone/>
            </a:pPr>
            <a:r>
              <a:rPr lang="en-US" sz="1050" b="1" dirty="0"/>
              <a:t>ICP</a:t>
            </a:r>
          </a:p>
          <a:p>
            <a:r>
              <a:rPr lang="en-US" dirty="0"/>
              <a:t>Mix 2 tsp with 8 oz. of juice or water. Use 3 times daily while cleansing</a:t>
            </a:r>
          </a:p>
          <a:p>
            <a:pPr marL="76200" indent="0">
              <a:buNone/>
            </a:pPr>
            <a:r>
              <a:rPr lang="en-US" sz="1050" b="1" dirty="0"/>
              <a:t>COMFORTONE</a:t>
            </a:r>
          </a:p>
          <a:p>
            <a:r>
              <a:rPr lang="en-US" dirty="0"/>
              <a:t>Take 2-5 capsules before breakfast and bedtime. Drink at least 8, 8-ounce glasses of distilled water for best results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4</a:t>
            </a:fld>
            <a:endParaRPr lang="en-US"/>
          </a:p>
        </p:txBody>
      </p:sp>
    </p:spTree>
    <p:extLst>
      <p:ext uri="{BB962C8B-B14F-4D97-AF65-F5344CB8AC3E}">
        <p14:creationId xmlns:p14="http://schemas.microsoft.com/office/powerpoint/2010/main" val="409180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Essentialzyme</a:t>
            </a:r>
            <a:r>
              <a:rPr lang="en-US" dirty="0"/>
              <a:t>™ is a </a:t>
            </a:r>
            <a:r>
              <a:rPr lang="en-US" dirty="0" err="1"/>
              <a:t>bilayered</a:t>
            </a:r>
            <a:r>
              <a:rPr lang="en-US" dirty="0"/>
              <a:t>, multienzyme complex caplet specially formulated to support and balance digestive health and to stimulate overall enzyme activity to combat the modern diet. </a:t>
            </a:r>
            <a:r>
              <a:rPr lang="en-US" dirty="0" err="1"/>
              <a:t>Essentialzyme</a:t>
            </a:r>
            <a:r>
              <a:rPr lang="en-US" dirty="0"/>
              <a:t> contains tarragon, peppermint, anise, fennel, and clove essential oils to improve overall enzyme activity, and support healthy pancreatic function.</a:t>
            </a:r>
          </a:p>
          <a:p>
            <a:endParaRPr lang="en-US" baseline="0" dirty="0"/>
          </a:p>
          <a:p>
            <a:r>
              <a:rPr lang="en-US" baseline="0" dirty="0" err="1"/>
              <a:t>Pancrealipase</a:t>
            </a:r>
            <a:endParaRPr lang="en-US" baseline="0" dirty="0"/>
          </a:p>
          <a:p>
            <a:r>
              <a:rPr lang="en-US" baseline="0" dirty="0"/>
              <a:t>Betaine </a:t>
            </a:r>
            <a:r>
              <a:rPr lang="en-US" baseline="0" dirty="0" err="1"/>
              <a:t>HCl</a:t>
            </a:r>
            <a:endParaRPr lang="en-US" baseline="0" dirty="0"/>
          </a:p>
          <a:p>
            <a:r>
              <a:rPr lang="en-US" baseline="0" dirty="0"/>
              <a:t>Animal based product</a:t>
            </a:r>
          </a:p>
          <a:p>
            <a:endParaRPr lang="en-US" baseline="0" dirty="0"/>
          </a:p>
          <a:p>
            <a:r>
              <a:rPr lang="en-US" dirty="0"/>
              <a:t>Proteases and peptidases </a:t>
            </a:r>
          </a:p>
          <a:p>
            <a:pPr lvl="1"/>
            <a:r>
              <a:rPr lang="en-US" dirty="0"/>
              <a:t>Proteins into small peptides and amino acids</a:t>
            </a:r>
          </a:p>
          <a:p>
            <a:r>
              <a:rPr lang="en-US" dirty="0"/>
              <a:t>Lipases</a:t>
            </a:r>
          </a:p>
          <a:p>
            <a:pPr lvl="1"/>
            <a:r>
              <a:rPr lang="en-US" dirty="0"/>
              <a:t>Fat into three fatty acids and a glycerol molecule</a:t>
            </a:r>
          </a:p>
          <a:p>
            <a:r>
              <a:rPr lang="en-US" dirty="0"/>
              <a:t>Amylases </a:t>
            </a:r>
          </a:p>
          <a:p>
            <a:pPr lvl="1"/>
            <a:r>
              <a:rPr lang="en-US" dirty="0"/>
              <a:t>Starch and sugars into simple sugars such as glucose</a:t>
            </a:r>
          </a:p>
          <a:p>
            <a:r>
              <a:rPr lang="en-US" dirty="0"/>
              <a:t>Nucleases</a:t>
            </a:r>
          </a:p>
          <a:p>
            <a:pPr lvl="1"/>
            <a:r>
              <a:rPr lang="en-US" dirty="0"/>
              <a:t>Nucleic acids into nucleotides</a:t>
            </a:r>
          </a:p>
          <a:p>
            <a:r>
              <a:rPr lang="en-US" dirty="0"/>
              <a:t>Cellulase</a:t>
            </a:r>
          </a:p>
          <a:p>
            <a:pPr lvl="1"/>
            <a:r>
              <a:rPr lang="en-US" dirty="0"/>
              <a:t>Breaks down cell walls into simple sugars</a:t>
            </a:r>
          </a:p>
          <a:p>
            <a:r>
              <a:rPr lang="en-US" dirty="0"/>
              <a:t>Bromelain</a:t>
            </a:r>
          </a:p>
          <a:p>
            <a:pPr lvl="1"/>
            <a:r>
              <a:rPr lang="en-US" dirty="0"/>
              <a:t>Combination of 2 proteases found in pineapple</a:t>
            </a:r>
          </a:p>
          <a:p>
            <a:r>
              <a:rPr lang="en-US" dirty="0"/>
              <a:t>Phytase</a:t>
            </a:r>
          </a:p>
          <a:p>
            <a:pPr lvl="1"/>
            <a:r>
              <a:rPr lang="en-US" dirty="0"/>
              <a:t>Hydrolyzes phytic acid</a:t>
            </a:r>
          </a:p>
          <a:p>
            <a:endParaRPr lang="en-US" dirty="0"/>
          </a:p>
          <a:p>
            <a:r>
              <a:rPr lang="en-US" dirty="0">
                <a:solidFill>
                  <a:schemeClr val="tx1"/>
                </a:solidFill>
                <a:hlinkClick r:id="rId3" tooltip="Lingual lipase"/>
              </a:rPr>
              <a:t>Mouth</a:t>
            </a:r>
          </a:p>
          <a:p>
            <a:r>
              <a:rPr lang="en-US" dirty="0">
                <a:hlinkClick r:id="rId3" tooltip="Lingual lipase"/>
              </a:rPr>
              <a:t>lingual lipase</a:t>
            </a:r>
            <a:r>
              <a:rPr lang="en-US" dirty="0"/>
              <a:t>: </a:t>
            </a:r>
            <a:r>
              <a:rPr lang="en-US" dirty="0">
                <a:hlinkClick r:id="rId4" tooltip="Lipid"/>
              </a:rPr>
              <a:t>Lipid</a:t>
            </a:r>
            <a:r>
              <a:rPr lang="en-US" dirty="0"/>
              <a:t> digestion initiates in the mouth. Lingual lipase starts the digestion of the lipids/fats.</a:t>
            </a:r>
          </a:p>
          <a:p>
            <a:r>
              <a:rPr lang="en-US" dirty="0">
                <a:hlinkClick r:id="rId5" tooltip="Alpha-amylase"/>
              </a:rPr>
              <a:t>Salivary amylase</a:t>
            </a:r>
            <a:r>
              <a:rPr lang="en-US" dirty="0"/>
              <a:t>: Carbohydrate digestion also initiates in the mouth. Amylase, produced by the salivary glands, breaks complex carbohydrates to smaller chains, or even simple sugars. It is sometimes referred to as </a:t>
            </a:r>
            <a:r>
              <a:rPr lang="en-US" dirty="0">
                <a:hlinkClick r:id="rId6" tooltip="Ptyalin"/>
              </a:rPr>
              <a:t>ptyalin</a:t>
            </a:r>
            <a:r>
              <a:rPr lang="en-US" dirty="0"/>
              <a:t>.</a:t>
            </a:r>
          </a:p>
          <a:p>
            <a:r>
              <a:rPr lang="en-US" dirty="0">
                <a:hlinkClick r:id="rId7" tooltip="Lysozyme"/>
              </a:rPr>
              <a:t>lysozyme</a:t>
            </a:r>
            <a:r>
              <a:rPr lang="en-US" dirty="0"/>
              <a:t>: Considering that food contains more than just essential nutrients, e.g. bacteria or viruses, the </a:t>
            </a:r>
            <a:r>
              <a:rPr lang="en-US" dirty="0" err="1"/>
              <a:t>lysozome</a:t>
            </a:r>
            <a:r>
              <a:rPr lang="en-US" dirty="0"/>
              <a:t> offers a limited and non-specific, yet beneficial antiseptic function in digestion.</a:t>
            </a:r>
          </a:p>
          <a:p>
            <a:r>
              <a:rPr lang="en-US" dirty="0">
                <a:hlinkClick r:id="rId8" tooltip="Haptocorrin"/>
              </a:rPr>
              <a:t>Haptocorrin</a:t>
            </a:r>
            <a:r>
              <a:rPr lang="en-US" dirty="0"/>
              <a:t> (also known as R-factor): Helps with the absorption of </a:t>
            </a:r>
            <a:r>
              <a:rPr lang="en-US" dirty="0">
                <a:hlinkClick r:id="rId9" tooltip="Vitamin B12"/>
              </a:rPr>
              <a:t>Vitamin B12</a:t>
            </a:r>
            <a:r>
              <a:rPr lang="en-US" dirty="0"/>
              <a:t>. After Vitamin B12 is released from its original carrier protein in the stomach, it gets bound to </a:t>
            </a:r>
            <a:r>
              <a:rPr lang="en-US" dirty="0" err="1"/>
              <a:t>Haptocorrin</a:t>
            </a:r>
            <a:r>
              <a:rPr lang="en-US" dirty="0"/>
              <a:t>. </a:t>
            </a:r>
            <a:r>
              <a:rPr lang="en-US" dirty="0" err="1"/>
              <a:t>Haptocorrin</a:t>
            </a:r>
            <a:r>
              <a:rPr lang="en-US" dirty="0"/>
              <a:t> protects it from acidic conditions of the stomach but is cleaved in the duodenum by pancreatic proteases. Vitamin B12 can then bind to </a:t>
            </a:r>
            <a:r>
              <a:rPr lang="en-US" dirty="0">
                <a:hlinkClick r:id="rId10" tooltip="Intrinsic factor"/>
              </a:rPr>
              <a:t>intrinsic factor</a:t>
            </a:r>
            <a:r>
              <a:rPr lang="en-US" dirty="0"/>
              <a:t> (IF) that has been produced by </a:t>
            </a:r>
            <a:r>
              <a:rPr lang="en-US" dirty="0">
                <a:hlinkClick r:id="rId11" tooltip="Parietal cells"/>
              </a:rPr>
              <a:t>parietal cells</a:t>
            </a:r>
            <a:r>
              <a:rPr lang="en-US" dirty="0"/>
              <a:t>. Finally, the IF-Vitamin B12 complex is taken up by in ileum via the </a:t>
            </a:r>
            <a:r>
              <a:rPr lang="en-US" dirty="0">
                <a:hlinkClick r:id="rId12" tooltip="Cubam"/>
              </a:rPr>
              <a:t>cubam</a:t>
            </a:r>
            <a:r>
              <a:rPr lang="en-US" dirty="0"/>
              <a:t> receptor.</a:t>
            </a:r>
          </a:p>
          <a:p>
            <a:endParaRPr lang="en-US" dirty="0"/>
          </a:p>
          <a:p>
            <a:r>
              <a:rPr lang="en-US" dirty="0"/>
              <a:t>Stomach</a:t>
            </a:r>
          </a:p>
          <a:p>
            <a:r>
              <a:rPr lang="en-US" dirty="0">
                <a:hlinkClick r:id="rId13" tooltip="Pepsin"/>
              </a:rPr>
              <a:t>Pepsin</a:t>
            </a:r>
            <a:r>
              <a:rPr lang="en-US" dirty="0"/>
              <a:t> is the main gastric enzyme. It is produced by the stomach cells called "chief cells" in its inactive form pepsinogen, which is a zymogen. Pepsinogen is then activated by the stomach acid into its active form, pepsin. Pepsin breaks down the protein in the food into smaller particles, such as </a:t>
            </a:r>
            <a:r>
              <a:rPr lang="en-US" dirty="0">
                <a:hlinkClick r:id="rId14" tooltip="Peptide"/>
              </a:rPr>
              <a:t>peptide</a:t>
            </a:r>
            <a:r>
              <a:rPr lang="en-US" dirty="0"/>
              <a:t> fragments and </a:t>
            </a:r>
            <a:r>
              <a:rPr lang="en-US" dirty="0">
                <a:hlinkClick r:id="rId15" tooltip="Amino acids"/>
              </a:rPr>
              <a:t>amino acids</a:t>
            </a:r>
            <a:r>
              <a:rPr lang="en-US" dirty="0"/>
              <a:t>. Protein digestion, therefore, first starts in the stomach, unlike carbohydrate and lipids, which start their digestion in the mouth.</a:t>
            </a:r>
          </a:p>
          <a:p>
            <a:r>
              <a:rPr lang="en-US" dirty="0">
                <a:hlinkClick r:id="rId16" tooltip="Hydrochloric acid"/>
              </a:rPr>
              <a:t>Hydrochloric acid</a:t>
            </a:r>
            <a:r>
              <a:rPr lang="en-US" dirty="0"/>
              <a:t> (</a:t>
            </a:r>
            <a:r>
              <a:rPr lang="en-US" dirty="0" err="1"/>
              <a:t>HCl</a:t>
            </a:r>
            <a:r>
              <a:rPr lang="en-US" dirty="0"/>
              <a:t>): This is in essence positively charged </a:t>
            </a:r>
            <a:r>
              <a:rPr lang="en-US" dirty="0">
                <a:hlinkClick r:id="rId17" tooltip="Hydrogen atoms"/>
              </a:rPr>
              <a:t>hydrogen atoms</a:t>
            </a:r>
            <a:r>
              <a:rPr lang="en-US" dirty="0"/>
              <a:t> (H+), or in lay-terms </a:t>
            </a:r>
            <a:r>
              <a:rPr lang="en-US" i="1" dirty="0"/>
              <a:t>stomach acid</a:t>
            </a:r>
            <a:r>
              <a:rPr lang="en-US" dirty="0"/>
              <a:t>, and is produced by the cells of the stomach called </a:t>
            </a:r>
            <a:r>
              <a:rPr lang="en-US" dirty="0">
                <a:hlinkClick r:id="rId11" tooltip="Parietal cells"/>
              </a:rPr>
              <a:t>parietal cells</a:t>
            </a:r>
            <a:r>
              <a:rPr lang="en-US" dirty="0"/>
              <a:t>. </a:t>
            </a:r>
            <a:r>
              <a:rPr lang="en-US" dirty="0" err="1"/>
              <a:t>HCl</a:t>
            </a:r>
            <a:r>
              <a:rPr lang="en-US" dirty="0"/>
              <a:t> mainly functions to denature the proteins ingested, to destroy any bacteria or virus that remains in the food, and also to activate pepsinogen into pepsin.</a:t>
            </a:r>
          </a:p>
          <a:p>
            <a:r>
              <a:rPr lang="en-US" dirty="0">
                <a:hlinkClick r:id="rId10" tooltip="Intrinsic factor"/>
              </a:rPr>
              <a:t>Intrinsic factor</a:t>
            </a:r>
            <a:r>
              <a:rPr lang="en-US" dirty="0"/>
              <a:t> (IF): Intrinsic factor is produced by the parietal cells of the stomach. Vitamin B12 (</a:t>
            </a:r>
            <a:r>
              <a:rPr lang="en-US" dirty="0" err="1"/>
              <a:t>Vit</a:t>
            </a:r>
            <a:r>
              <a:rPr lang="en-US" dirty="0"/>
              <a:t>. B12) is an important vitamin that requires assistance for absorption in terminal </a:t>
            </a:r>
            <a:r>
              <a:rPr lang="en-US" dirty="0">
                <a:hlinkClick r:id="rId18" tooltip="Ileum"/>
              </a:rPr>
              <a:t>ileum</a:t>
            </a:r>
            <a:r>
              <a:rPr lang="en-US" dirty="0"/>
              <a:t>. Initially in the saliva, </a:t>
            </a:r>
            <a:r>
              <a:rPr lang="en-US" dirty="0">
                <a:hlinkClick r:id="rId8" tooltip="Haptocorrin"/>
              </a:rPr>
              <a:t>haptocorrin</a:t>
            </a:r>
            <a:r>
              <a:rPr lang="en-US" dirty="0"/>
              <a:t> secreted by salivary glands binds </a:t>
            </a:r>
            <a:r>
              <a:rPr lang="en-US" dirty="0" err="1"/>
              <a:t>Vit</a:t>
            </a:r>
            <a:r>
              <a:rPr lang="en-US" dirty="0"/>
              <a:t>. B, creating a </a:t>
            </a:r>
            <a:r>
              <a:rPr lang="en-US" dirty="0" err="1"/>
              <a:t>Vit</a:t>
            </a:r>
            <a:r>
              <a:rPr lang="en-US" dirty="0"/>
              <a:t>. B12-Haptocorrin complex. The purpose of this complex is to protect Vitamin B12 from hydrochloric acid produced in the stomach. Once the stomach content exits the stomach into the duodenum, </a:t>
            </a:r>
            <a:r>
              <a:rPr lang="en-US" dirty="0" err="1"/>
              <a:t>haptocorrin</a:t>
            </a:r>
            <a:r>
              <a:rPr lang="en-US" dirty="0"/>
              <a:t> is cleaved with pancreatic enzymes, releasing the intact vitamin B12. </a:t>
            </a:r>
            <a:r>
              <a:rPr lang="en-US" dirty="0">
                <a:hlinkClick r:id="rId10" tooltip="Intrinsic factor"/>
              </a:rPr>
              <a:t>Intrinsic factor</a:t>
            </a:r>
            <a:r>
              <a:rPr lang="en-US" dirty="0"/>
              <a:t> (IF) produced by the parietal cells then binds Vitamin B12, creating a </a:t>
            </a:r>
            <a:r>
              <a:rPr lang="en-US" dirty="0" err="1"/>
              <a:t>Vit</a:t>
            </a:r>
            <a:r>
              <a:rPr lang="en-US" dirty="0"/>
              <a:t>. B12-IF complex. This complex is then absorbed at the terminal portion of the </a:t>
            </a:r>
            <a:r>
              <a:rPr lang="en-US" dirty="0">
                <a:hlinkClick r:id="rId18" tooltip="Ileum"/>
              </a:rPr>
              <a:t>ileum</a:t>
            </a:r>
            <a:r>
              <a:rPr lang="en-US" dirty="0"/>
              <a:t>.</a:t>
            </a:r>
          </a:p>
          <a:p>
            <a:r>
              <a:rPr lang="en-US" dirty="0">
                <a:hlinkClick r:id="rId19" tooltip="Mucin"/>
              </a:rPr>
              <a:t>Mucin</a:t>
            </a:r>
            <a:r>
              <a:rPr lang="en-US" dirty="0"/>
              <a:t>: The stomach has a priority to destroy the bacteria and viruses using its highly acidic environment but also has a duty to protect its own lining from its acid. The way that the stomach achieves this is by secreting mucin and bicarbonate via its mucous cells, and also by having a rapid cell turn-over.</a:t>
            </a:r>
          </a:p>
          <a:p>
            <a:r>
              <a:rPr lang="en-US" dirty="0">
                <a:hlinkClick r:id="rId20" tooltip="Gastrin"/>
              </a:rPr>
              <a:t>Gastrin</a:t>
            </a:r>
            <a:r>
              <a:rPr lang="en-US" dirty="0"/>
              <a:t>: This is an important hormone produced by the "</a:t>
            </a:r>
            <a:r>
              <a:rPr lang="en-US" dirty="0">
                <a:hlinkClick r:id="rId21" tooltip="G cells"/>
              </a:rPr>
              <a:t>G cells</a:t>
            </a:r>
            <a:r>
              <a:rPr lang="en-US" dirty="0"/>
              <a:t>" of the stomach. G cells produce gastrin in response to stomach stretching occurring after food enters it, and also after stomach exposure to protein. Gastrin is an </a:t>
            </a:r>
            <a:r>
              <a:rPr lang="en-US" dirty="0">
                <a:hlinkClick r:id="rId22" tooltip="Endocrine"/>
              </a:rPr>
              <a:t>endocrine</a:t>
            </a:r>
            <a:r>
              <a:rPr lang="en-US" dirty="0"/>
              <a:t> hormone and therefore enters the bloodstream and eventually returns to the stomach where it stimulates </a:t>
            </a:r>
            <a:r>
              <a:rPr lang="en-US" dirty="0">
                <a:hlinkClick r:id="rId23" tooltip="Parietal cell"/>
              </a:rPr>
              <a:t>parietal cells</a:t>
            </a:r>
            <a:r>
              <a:rPr lang="en-US" dirty="0"/>
              <a:t> to produce hydrochloric acid (</a:t>
            </a:r>
            <a:r>
              <a:rPr lang="en-US" dirty="0" err="1"/>
              <a:t>HCl</a:t>
            </a:r>
            <a:r>
              <a:rPr lang="en-US" dirty="0"/>
              <a:t>) and Intrinsic factor (IF).</a:t>
            </a:r>
          </a:p>
          <a:p>
            <a:r>
              <a:rPr lang="en-US" dirty="0">
                <a:hlinkClick r:id="rId24" tooltip="Gastric lipase"/>
              </a:rPr>
              <a:t>Gastric Lipase</a:t>
            </a:r>
            <a:r>
              <a:rPr lang="en-US" dirty="0"/>
              <a:t>: Gastric lipase is an acidic </a:t>
            </a:r>
            <a:r>
              <a:rPr lang="en-US" dirty="0">
                <a:hlinkClick r:id="rId25" tooltip="Lipase"/>
              </a:rPr>
              <a:t>lipase</a:t>
            </a:r>
            <a:r>
              <a:rPr lang="en-US" dirty="0"/>
              <a:t> secreted by the </a:t>
            </a:r>
            <a:r>
              <a:rPr lang="en-US" dirty="0">
                <a:hlinkClick r:id="rId26" tooltip="Gastric chief cell"/>
              </a:rPr>
              <a:t>gastric chief cells</a:t>
            </a:r>
            <a:r>
              <a:rPr lang="en-US" dirty="0"/>
              <a:t> in the </a:t>
            </a:r>
            <a:r>
              <a:rPr lang="en-US" dirty="0">
                <a:hlinkClick r:id="rId27" tooltip="Fundic glands"/>
              </a:rPr>
              <a:t>fundic</a:t>
            </a:r>
            <a:r>
              <a:rPr lang="en-US" dirty="0"/>
              <a:t> mucosa in the </a:t>
            </a:r>
            <a:r>
              <a:rPr lang="en-US" dirty="0">
                <a:hlinkClick r:id="rId28" tooltip="Stomach"/>
              </a:rPr>
              <a:t>stomach</a:t>
            </a:r>
            <a:r>
              <a:rPr lang="en-US" dirty="0"/>
              <a:t>. It has a pH optimum of 3-6. Gastric lipase, together with </a:t>
            </a:r>
            <a:r>
              <a:rPr lang="en-US" dirty="0">
                <a:hlinkClick r:id="rId3" tooltip="Lingual lipase"/>
              </a:rPr>
              <a:t>lingual lipase</a:t>
            </a:r>
            <a:r>
              <a:rPr lang="en-US" dirty="0"/>
              <a:t>, comprise the two acidic lipases. These lipases, unlike alkaline lipases (such as </a:t>
            </a:r>
            <a:r>
              <a:rPr lang="en-US" dirty="0">
                <a:hlinkClick r:id="rId29" tooltip="Pancreatic lipase"/>
              </a:rPr>
              <a:t>pancreatic lipase</a:t>
            </a:r>
            <a:r>
              <a:rPr lang="en-US" dirty="0"/>
              <a:t>), do not require </a:t>
            </a:r>
            <a:r>
              <a:rPr lang="en-US" dirty="0">
                <a:hlinkClick r:id="rId30" tooltip="Bile acid"/>
              </a:rPr>
              <a:t>bile acid</a:t>
            </a:r>
            <a:r>
              <a:rPr lang="en-US" dirty="0"/>
              <a:t> or </a:t>
            </a:r>
            <a:r>
              <a:rPr lang="en-US" dirty="0">
                <a:hlinkClick r:id="rId31" tooltip="Colipase"/>
              </a:rPr>
              <a:t>colipase</a:t>
            </a:r>
            <a:r>
              <a:rPr lang="en-US" dirty="0"/>
              <a:t> for optimal enzymatic activity. Acidic lipases make up 30% of lipid </a:t>
            </a:r>
            <a:r>
              <a:rPr lang="en-US" dirty="0">
                <a:hlinkClick r:id="rId32" tooltip="Hydrolysis"/>
              </a:rPr>
              <a:t>hydrolysis</a:t>
            </a:r>
            <a:r>
              <a:rPr lang="en-US" dirty="0"/>
              <a:t> occurring during digestion in the human adult, with gastric lipase contributing the most of the two acidic lipases. In neonates, acidic lipases are much more important, providing up to 50% of total lipolytic activity.</a:t>
            </a:r>
          </a:p>
          <a:p>
            <a:endParaRPr lang="en-US" dirty="0"/>
          </a:p>
          <a:p>
            <a:r>
              <a:rPr lang="en-US" dirty="0"/>
              <a:t>Pancreas</a:t>
            </a:r>
          </a:p>
          <a:p>
            <a:r>
              <a:rPr lang="en-US" dirty="0">
                <a:hlinkClick r:id="rId33" tooltip="Trypsinogen"/>
              </a:rPr>
              <a:t>Trypsinogen</a:t>
            </a:r>
            <a:r>
              <a:rPr lang="en-US" dirty="0"/>
              <a:t>, which is an inactive(zymogenic) protease that, once activated in the duodenum into </a:t>
            </a:r>
            <a:r>
              <a:rPr lang="en-US" dirty="0">
                <a:hlinkClick r:id="rId34" tooltip="Trypsin"/>
              </a:rPr>
              <a:t>trypsin</a:t>
            </a:r>
            <a:r>
              <a:rPr lang="en-US" dirty="0"/>
              <a:t>, breaks down proteins at the basic amino acids. Trypsinogen is activated via the duodenal enzyme </a:t>
            </a:r>
            <a:r>
              <a:rPr lang="en-US" dirty="0">
                <a:hlinkClick r:id="rId35" tooltip="Enterokinase"/>
              </a:rPr>
              <a:t>enterokinase</a:t>
            </a:r>
            <a:r>
              <a:rPr lang="en-US" dirty="0"/>
              <a:t> into its active form trypsin.</a:t>
            </a:r>
          </a:p>
          <a:p>
            <a:r>
              <a:rPr lang="en-US" dirty="0">
                <a:hlinkClick r:id="rId36" tooltip="Chymotrypsinogen"/>
              </a:rPr>
              <a:t>Chymotrypsinogen</a:t>
            </a:r>
            <a:r>
              <a:rPr lang="en-US" dirty="0"/>
              <a:t>, which is an inactive (zymogenic) protease that, once activated by duodenal </a:t>
            </a:r>
            <a:r>
              <a:rPr lang="en-US" dirty="0" err="1"/>
              <a:t>enterokinase</a:t>
            </a:r>
            <a:r>
              <a:rPr lang="en-US" dirty="0"/>
              <a:t>, breaks down proteins at their aromatic amino acids. </a:t>
            </a:r>
            <a:r>
              <a:rPr lang="en-US" dirty="0" err="1"/>
              <a:t>Chymotrypsinogen</a:t>
            </a:r>
            <a:r>
              <a:rPr lang="en-US" dirty="0"/>
              <a:t> can also be activated by trypsin.</a:t>
            </a:r>
          </a:p>
          <a:p>
            <a:r>
              <a:rPr lang="en-US" dirty="0">
                <a:hlinkClick r:id="rId37" tooltip="Carboxypeptidase"/>
              </a:rPr>
              <a:t>Carboxypeptidase</a:t>
            </a:r>
            <a:r>
              <a:rPr lang="en-US" dirty="0"/>
              <a:t>, which is a protease that takes off the terminal amino acid group from a protein</a:t>
            </a:r>
          </a:p>
          <a:p>
            <a:r>
              <a:rPr lang="en-US" dirty="0"/>
              <a:t>Several </a:t>
            </a:r>
            <a:r>
              <a:rPr lang="en-US" dirty="0">
                <a:hlinkClick r:id="rId38" tooltip="Elastase"/>
              </a:rPr>
              <a:t>elastases</a:t>
            </a:r>
            <a:r>
              <a:rPr lang="en-US" dirty="0"/>
              <a:t> that degrade the protein </a:t>
            </a:r>
            <a:r>
              <a:rPr lang="en-US" dirty="0">
                <a:hlinkClick r:id="rId39" tooltip="Elastin"/>
              </a:rPr>
              <a:t>elastin</a:t>
            </a:r>
            <a:r>
              <a:rPr lang="en-US" dirty="0"/>
              <a:t> and some other proteins.</a:t>
            </a:r>
          </a:p>
          <a:p>
            <a:r>
              <a:rPr lang="en-US" dirty="0">
                <a:hlinkClick r:id="rId29" tooltip="Pancreatic lipase"/>
              </a:rPr>
              <a:t>Pancreatic lipase</a:t>
            </a:r>
            <a:r>
              <a:rPr lang="en-US" dirty="0"/>
              <a:t> that degrades triglycerides into fatty acids and glycerol.</a:t>
            </a:r>
          </a:p>
          <a:p>
            <a:r>
              <a:rPr lang="en-US" dirty="0">
                <a:hlinkClick r:id="rId40" tooltip="Sterol esterase"/>
              </a:rPr>
              <a:t>Sterol esterase</a:t>
            </a:r>
            <a:endParaRPr lang="en-US" dirty="0"/>
          </a:p>
          <a:p>
            <a:r>
              <a:rPr lang="en-US" dirty="0">
                <a:hlinkClick r:id="rId41" tooltip="Phospholipase"/>
              </a:rPr>
              <a:t>Phospholipase</a:t>
            </a:r>
            <a:endParaRPr lang="en-US" dirty="0"/>
          </a:p>
          <a:p>
            <a:r>
              <a:rPr lang="en-US" dirty="0"/>
              <a:t>Several </a:t>
            </a:r>
            <a:r>
              <a:rPr lang="en-US" dirty="0">
                <a:hlinkClick r:id="rId42" tooltip="Nuclease"/>
              </a:rPr>
              <a:t>nucleases</a:t>
            </a:r>
            <a:r>
              <a:rPr lang="en-US" dirty="0"/>
              <a:t> that degrade nucleic acids, like </a:t>
            </a:r>
            <a:r>
              <a:rPr lang="en-US" dirty="0">
                <a:hlinkClick r:id="rId43" tooltip="DNAase"/>
              </a:rPr>
              <a:t>DNAase</a:t>
            </a:r>
            <a:r>
              <a:rPr lang="en-US" dirty="0"/>
              <a:t> and </a:t>
            </a:r>
            <a:r>
              <a:rPr lang="en-US" dirty="0">
                <a:hlinkClick r:id="rId44" tooltip="RNAase"/>
              </a:rPr>
              <a:t>RNAase</a:t>
            </a:r>
            <a:endParaRPr lang="en-US" dirty="0"/>
          </a:p>
          <a:p>
            <a:r>
              <a:rPr lang="en-US" dirty="0">
                <a:hlinkClick r:id="rId45" tooltip="Pancreatic amylase"/>
              </a:rPr>
              <a:t>Pancreatic amylase</a:t>
            </a:r>
            <a:r>
              <a:rPr lang="en-US" dirty="0"/>
              <a:t> that breaks down starch and </a:t>
            </a:r>
            <a:r>
              <a:rPr lang="en-US" dirty="0">
                <a:hlinkClick r:id="rId46" tooltip="Glycogen"/>
              </a:rPr>
              <a:t>glycogen</a:t>
            </a:r>
            <a:r>
              <a:rPr lang="en-US" dirty="0"/>
              <a:t> which are alpha-linked glucose polymers. Humans lack the cellulases to digest the carbohydrate </a:t>
            </a:r>
            <a:r>
              <a:rPr lang="en-US" dirty="0">
                <a:hlinkClick r:id="rId47" tooltip="Cellulose"/>
              </a:rPr>
              <a:t>cellulose</a:t>
            </a:r>
            <a:r>
              <a:rPr lang="en-US" dirty="0"/>
              <a:t> which is a beta-linked glucose polymer.</a:t>
            </a:r>
          </a:p>
          <a:p>
            <a:endParaRPr lang="en-US" dirty="0"/>
          </a:p>
          <a:p>
            <a:r>
              <a:rPr lang="en-US" dirty="0"/>
              <a:t>Small</a:t>
            </a:r>
            <a:r>
              <a:rPr lang="en-US" baseline="0" dirty="0"/>
              <a:t> Intestine</a:t>
            </a:r>
          </a:p>
          <a:p>
            <a:r>
              <a:rPr lang="en-US" dirty="0">
                <a:hlinkClick r:id="rId48" tooltip="Erepsin"/>
              </a:rPr>
              <a:t>Erepsin</a:t>
            </a:r>
            <a:r>
              <a:rPr lang="en-US" dirty="0"/>
              <a:t>: It converts peptones and polypeptides into amino acids. </a:t>
            </a:r>
            <a:r>
              <a:rPr lang="en-US" dirty="0">
                <a:hlinkClick r:id="rId49" tooltip="Maltase"/>
              </a:rPr>
              <a:t>Maltase</a:t>
            </a:r>
            <a:r>
              <a:rPr lang="en-US" dirty="0"/>
              <a:t>: It converts maltose into glucose. </a:t>
            </a:r>
            <a:r>
              <a:rPr lang="en-US" dirty="0">
                <a:hlinkClick r:id="rId50" tooltip="Lactase"/>
              </a:rPr>
              <a:t>Lactase</a:t>
            </a:r>
            <a:r>
              <a:rPr lang="en-US" dirty="0"/>
              <a:t>: This is a significant brush border enzyme that converts lactose into glucose and galactose. A majority of Middle-Eastern and Asian population lack this enzyme. This enzyme also decreases with age. As such </a:t>
            </a:r>
            <a:r>
              <a:rPr lang="en-US" dirty="0">
                <a:hlinkClick r:id="rId51" tooltip="Lactose intolerance"/>
              </a:rPr>
              <a:t>lactose intolerance</a:t>
            </a:r>
            <a:r>
              <a:rPr lang="en-US" dirty="0"/>
              <a:t> is often a common abdominal complaint in the Middle-Eastern, Asian, and older population, manifesting with bloating, abdominal pain, and </a:t>
            </a:r>
            <a:r>
              <a:rPr lang="en-US" dirty="0">
                <a:hlinkClick r:id="rId52" tooltip="Osmotic diarrhea (page does not exist)"/>
              </a:rPr>
              <a:t>osmotic diarrhea</a:t>
            </a:r>
            <a:r>
              <a:rPr lang="en-US" dirty="0"/>
              <a:t>. </a:t>
            </a:r>
            <a:r>
              <a:rPr lang="en-US" dirty="0">
                <a:hlinkClick r:id="rId53" tooltip="Sucrase"/>
              </a:rPr>
              <a:t>Sucrase</a:t>
            </a:r>
            <a:r>
              <a:rPr lang="en-US" dirty="0"/>
              <a:t>: It converts sucrose into glucose and fructose.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5</a:t>
            </a:fld>
            <a:endParaRPr lang="en-US"/>
          </a:p>
        </p:txBody>
      </p:sp>
    </p:spTree>
    <p:extLst>
      <p:ext uri="{BB962C8B-B14F-4D97-AF65-F5344CB8AC3E}">
        <p14:creationId xmlns:p14="http://schemas.microsoft.com/office/powerpoint/2010/main" val="14898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that includes an advanced mix of pure essential oils </a:t>
            </a:r>
          </a:p>
          <a:p>
            <a:endParaRPr lang="en-US"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6</a:t>
            </a:fld>
            <a:endParaRPr lang="en-US"/>
          </a:p>
        </p:txBody>
      </p:sp>
    </p:spTree>
    <p:extLst>
      <p:ext uri="{BB962C8B-B14F-4D97-AF65-F5344CB8AC3E}">
        <p14:creationId xmlns:p14="http://schemas.microsoft.com/office/powerpoint/2010/main" val="57391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Packaging: bottle, delayed release capsule, desiccant </a:t>
            </a:r>
          </a:p>
          <a:p>
            <a:pPr lvl="0"/>
            <a:r>
              <a:rPr lang="en-US" sz="1200" dirty="0"/>
              <a:t>Dosing</a:t>
            </a:r>
          </a:p>
          <a:p>
            <a:pPr lvl="0"/>
            <a:endParaRPr lang="en-US" sz="1200" b="0" i="0" u="none" strike="noStrike" kern="1200" cap="none" dirty="0">
              <a:solidFill>
                <a:schemeClr val="tx1"/>
              </a:solidFill>
              <a:effectLst/>
              <a:latin typeface="+mn-lt"/>
              <a:ea typeface="Calibri"/>
              <a:cs typeface="Calibri"/>
              <a:sym typeface="Calibri"/>
            </a:endParaRPr>
          </a:p>
          <a:p>
            <a:pPr lvl="0"/>
            <a:r>
              <a:rPr lang="en-US" sz="1200" b="0" i="0" u="none" strike="noStrike" kern="1200" cap="none" dirty="0">
                <a:solidFill>
                  <a:schemeClr val="tx1"/>
                </a:solidFill>
                <a:effectLst/>
                <a:latin typeface="+mn-lt"/>
                <a:ea typeface="Calibri"/>
                <a:cs typeface="Calibri"/>
                <a:sym typeface="Calibri"/>
              </a:rPr>
              <a:t>Replacing Life 5, delayed release capsule.  Refrigerate after</a:t>
            </a:r>
            <a:r>
              <a:rPr lang="en-US" sz="1200" b="0" i="0" u="none" strike="noStrike" kern="1200" cap="none" baseline="0" dirty="0">
                <a:solidFill>
                  <a:schemeClr val="tx1"/>
                </a:solidFill>
                <a:effectLst/>
                <a:latin typeface="+mn-lt"/>
                <a:ea typeface="Calibri"/>
                <a:cs typeface="Calibri"/>
                <a:sym typeface="Calibri"/>
              </a:rPr>
              <a:t> opening</a:t>
            </a:r>
            <a:endParaRPr lang="en-US" sz="1200" b="0" i="0" u="none" strike="noStrike" kern="1200" cap="none" dirty="0">
              <a:solidFill>
                <a:schemeClr val="tx1"/>
              </a:solidFill>
              <a:effectLst/>
              <a:latin typeface="+mn-lt"/>
              <a:ea typeface="Calibri"/>
              <a:cs typeface="Calibri"/>
              <a:sym typeface="Calibri"/>
            </a:endParaRPr>
          </a:p>
          <a:p>
            <a:pPr lvl="0"/>
            <a:r>
              <a:rPr lang="en-US" sz="1200" b="0" i="0" u="none" strike="noStrike" kern="1200" cap="none" dirty="0">
                <a:solidFill>
                  <a:schemeClr val="tx1"/>
                </a:solidFill>
                <a:effectLst/>
                <a:latin typeface="+mn-lt"/>
                <a:ea typeface="Calibri"/>
                <a:cs typeface="Calibri"/>
                <a:sym typeface="Calibri"/>
              </a:rPr>
              <a:t>17 billion live cultures from 9 bacterial strains</a:t>
            </a:r>
          </a:p>
          <a:p>
            <a:pPr lvl="0"/>
            <a:r>
              <a:rPr lang="en-US" sz="1200" b="0" i="0" u="none" strike="noStrike" kern="1200" cap="none" dirty="0">
                <a:solidFill>
                  <a:schemeClr val="tx1"/>
                </a:solidFill>
                <a:effectLst/>
                <a:latin typeface="+mn-lt"/>
                <a:ea typeface="Calibri"/>
                <a:cs typeface="Calibri"/>
                <a:sym typeface="Calibri"/>
              </a:rPr>
              <a:t>Lactobacillus acidophilus</a:t>
            </a:r>
          </a:p>
          <a:p>
            <a:pPr lvl="0"/>
            <a:r>
              <a:rPr lang="en-US" sz="1200" b="0" i="0" u="none" strike="noStrike" kern="1200" cap="none" dirty="0">
                <a:solidFill>
                  <a:schemeClr val="tx1"/>
                </a:solidFill>
                <a:effectLst/>
                <a:latin typeface="+mn-lt"/>
                <a:ea typeface="Calibri"/>
                <a:cs typeface="Calibri"/>
                <a:sym typeface="Calibri"/>
              </a:rPr>
              <a:t>Bifidobacterium lactis</a:t>
            </a:r>
          </a:p>
          <a:p>
            <a:pPr lvl="0"/>
            <a:r>
              <a:rPr lang="en-US" sz="1200" b="0" i="0" u="none" strike="noStrike" kern="1200" cap="none" dirty="0">
                <a:solidFill>
                  <a:schemeClr val="tx1"/>
                </a:solidFill>
                <a:effectLst/>
                <a:latin typeface="+mn-lt"/>
                <a:ea typeface="Calibri"/>
                <a:cs typeface="Calibri"/>
                <a:sym typeface="Calibri"/>
              </a:rPr>
              <a:t>Lactobacillus plantarum</a:t>
            </a:r>
          </a:p>
          <a:p>
            <a:pPr lvl="0"/>
            <a:r>
              <a:rPr lang="en-US" sz="1200" b="0" i="0" u="none" strike="noStrike" kern="1200" cap="none" dirty="0">
                <a:solidFill>
                  <a:schemeClr val="tx1"/>
                </a:solidFill>
                <a:effectLst/>
                <a:latin typeface="+mn-lt"/>
                <a:ea typeface="Calibri"/>
                <a:cs typeface="Calibri"/>
                <a:sym typeface="Calibri"/>
              </a:rPr>
              <a:t>Lactobacillus </a:t>
            </a:r>
            <a:r>
              <a:rPr lang="en-US" sz="1200" b="0" i="0" u="none" strike="noStrike" kern="1200" cap="none" dirty="0" err="1">
                <a:solidFill>
                  <a:schemeClr val="tx1"/>
                </a:solidFill>
                <a:effectLst/>
                <a:latin typeface="+mn-lt"/>
                <a:ea typeface="Calibri"/>
                <a:cs typeface="Calibri"/>
                <a:sym typeface="Calibri"/>
              </a:rPr>
              <a:t>rhamnosus</a:t>
            </a:r>
            <a:endParaRPr lang="en-US" sz="1200" b="0" i="0" u="none" strike="noStrike" kern="1200" cap="none" dirty="0">
              <a:solidFill>
                <a:schemeClr val="tx1"/>
              </a:solidFill>
              <a:effectLst/>
              <a:latin typeface="+mn-lt"/>
              <a:ea typeface="Calibri"/>
              <a:cs typeface="Calibri"/>
              <a:sym typeface="Calibri"/>
            </a:endParaRPr>
          </a:p>
          <a:p>
            <a:pPr lvl="0"/>
            <a:r>
              <a:rPr lang="en-US" sz="1200" b="0" i="0" u="none" strike="noStrike" kern="1200" cap="none" dirty="0">
                <a:solidFill>
                  <a:schemeClr val="tx1"/>
                </a:solidFill>
                <a:effectLst/>
                <a:latin typeface="+mn-lt"/>
                <a:ea typeface="Calibri"/>
                <a:cs typeface="Calibri"/>
                <a:sym typeface="Calibri"/>
              </a:rPr>
              <a:t>Lactobacillus </a:t>
            </a:r>
            <a:r>
              <a:rPr lang="en-US" sz="1200" b="0" i="0" u="none" strike="noStrike" kern="1200" cap="none" dirty="0" err="1">
                <a:solidFill>
                  <a:schemeClr val="tx1"/>
                </a:solidFill>
                <a:effectLst/>
                <a:latin typeface="+mn-lt"/>
                <a:ea typeface="Calibri"/>
                <a:cs typeface="Calibri"/>
                <a:sym typeface="Calibri"/>
              </a:rPr>
              <a:t>salivarius</a:t>
            </a:r>
            <a:endParaRPr lang="en-US" sz="1200" b="0" i="0" u="none" strike="noStrike" kern="1200" cap="none" dirty="0">
              <a:solidFill>
                <a:schemeClr val="tx1"/>
              </a:solidFill>
              <a:effectLst/>
              <a:latin typeface="+mn-lt"/>
              <a:ea typeface="Calibri"/>
              <a:cs typeface="Calibri"/>
              <a:sym typeface="Calibri"/>
            </a:endParaRPr>
          </a:p>
          <a:p>
            <a:pPr lvl="0"/>
            <a:r>
              <a:rPr lang="en-US" sz="1200" b="0" i="0" u="none" strike="noStrike" kern="1200" cap="none" dirty="0">
                <a:solidFill>
                  <a:schemeClr val="tx1"/>
                </a:solidFill>
                <a:effectLst/>
                <a:latin typeface="+mn-lt"/>
                <a:ea typeface="Calibri"/>
                <a:cs typeface="Calibri"/>
                <a:sym typeface="Calibri"/>
              </a:rPr>
              <a:t>Streptococcus thermophilus</a:t>
            </a:r>
          </a:p>
          <a:p>
            <a:pPr lvl="0"/>
            <a:r>
              <a:rPr lang="en-US" sz="1200" b="0" i="0" u="none" strike="noStrike" kern="1200" cap="none" dirty="0">
                <a:solidFill>
                  <a:schemeClr val="tx1"/>
                </a:solidFill>
                <a:effectLst/>
                <a:latin typeface="+mn-lt"/>
                <a:ea typeface="Calibri"/>
                <a:cs typeface="Calibri"/>
                <a:sym typeface="Calibri"/>
              </a:rPr>
              <a:t>Bifidobacterium breve</a:t>
            </a:r>
          </a:p>
          <a:p>
            <a:pPr lvl="0"/>
            <a:r>
              <a:rPr lang="en-US" sz="1200" b="0" i="0" u="none" strike="noStrike" kern="1200" cap="none" dirty="0">
                <a:solidFill>
                  <a:schemeClr val="tx1"/>
                </a:solidFill>
                <a:effectLst/>
                <a:latin typeface="+mn-lt"/>
                <a:ea typeface="Calibri"/>
                <a:cs typeface="Calibri"/>
                <a:sym typeface="Calibri"/>
              </a:rPr>
              <a:t>Bifidobacterium </a:t>
            </a:r>
            <a:r>
              <a:rPr lang="en-US" sz="1200" b="0" i="0" u="none" strike="noStrike" kern="1200" cap="none" dirty="0" err="1">
                <a:solidFill>
                  <a:schemeClr val="tx1"/>
                </a:solidFill>
                <a:effectLst/>
                <a:latin typeface="+mn-lt"/>
                <a:ea typeface="Calibri"/>
                <a:cs typeface="Calibri"/>
                <a:sym typeface="Calibri"/>
              </a:rPr>
              <a:t>bifidum</a:t>
            </a:r>
            <a:endParaRPr lang="en-US" sz="1200" b="0" i="0" u="none" strike="noStrike" kern="1200" cap="none" dirty="0">
              <a:solidFill>
                <a:schemeClr val="tx1"/>
              </a:solidFill>
              <a:effectLst/>
              <a:latin typeface="+mn-lt"/>
              <a:ea typeface="Calibri"/>
              <a:cs typeface="Calibri"/>
              <a:sym typeface="Calibri"/>
            </a:endParaRPr>
          </a:p>
          <a:p>
            <a:pPr lvl="0"/>
            <a:r>
              <a:rPr lang="en-US" sz="1200" b="0" i="0" u="none" strike="noStrike" kern="1200" cap="none" dirty="0">
                <a:solidFill>
                  <a:schemeClr val="tx1"/>
                </a:solidFill>
                <a:effectLst/>
                <a:latin typeface="+mn-lt"/>
                <a:ea typeface="Calibri"/>
                <a:cs typeface="Calibri"/>
                <a:sym typeface="Calibri"/>
              </a:rPr>
              <a:t>Bifidobacterium </a:t>
            </a:r>
            <a:r>
              <a:rPr lang="en-US" sz="1200" b="0" i="0" u="none" strike="noStrike" kern="1200" cap="none" dirty="0" err="1">
                <a:solidFill>
                  <a:schemeClr val="tx1"/>
                </a:solidFill>
                <a:effectLst/>
                <a:latin typeface="+mn-lt"/>
                <a:ea typeface="Calibri"/>
                <a:cs typeface="Calibri"/>
                <a:sym typeface="Calibri"/>
              </a:rPr>
              <a:t>longum</a:t>
            </a:r>
            <a:endParaRPr lang="en-US" sz="1200" b="0" i="0" u="none" strike="noStrike" kern="1200" cap="none" dirty="0">
              <a:solidFill>
                <a:schemeClr val="tx1"/>
              </a:solidFill>
              <a:effectLst/>
              <a:latin typeface="+mn-lt"/>
              <a:ea typeface="Calibri"/>
              <a:cs typeface="Calibri"/>
              <a:sym typeface="Calibri"/>
            </a:endParaRPr>
          </a:p>
          <a:p>
            <a:pPr lvl="0"/>
            <a:endParaRPr lang="en-US" sz="1200" b="0" i="0" u="none" strike="noStrike" kern="1200" cap="none" dirty="0">
              <a:solidFill>
                <a:schemeClr val="tx1"/>
              </a:solidFill>
              <a:effectLst/>
              <a:latin typeface="+mn-lt"/>
              <a:ea typeface="Calibri"/>
              <a:cs typeface="Calibri"/>
              <a:sym typeface="Calibri"/>
            </a:endParaRPr>
          </a:p>
          <a:p>
            <a:r>
              <a:rPr lang="en-US" dirty="0"/>
              <a:t>Billions of bacteria classified into over a thousand different types inhabit our gut. The sole purpose of these bacteria is to aid in digestion by breaking down our meals into absorbable nutrients.</a:t>
            </a:r>
          </a:p>
          <a:p>
            <a:r>
              <a:rPr lang="en-US" dirty="0"/>
              <a:t>The task </a:t>
            </a:r>
            <a:r>
              <a:rPr lang="en-US" i="1" dirty="0"/>
              <a:t>seems </a:t>
            </a:r>
            <a:r>
              <a:rPr lang="en-US" dirty="0"/>
              <a:t>easy enough, but modern toxins, overly processed foods, daily stress, and antibiotics can deplete and/or damage bacteria, harming the digestive process along the way.</a:t>
            </a:r>
          </a:p>
          <a:p>
            <a:r>
              <a:rPr lang="en-US" dirty="0"/>
              <a:t>Probiotics efficiently repopulate the gut, enabling it to perform optimally and restore balance to the digestive system; one of the first benefits people experience are usually of the digestive sort, such as relief from bloating or constipation and treatment of diarrhea and lactose intolerance.</a:t>
            </a:r>
          </a:p>
          <a:p>
            <a:endParaRPr lang="en-US" b="1" dirty="0"/>
          </a:p>
          <a:p>
            <a:r>
              <a:rPr lang="en-US" b="1" dirty="0"/>
              <a:t>Immunity</a:t>
            </a:r>
          </a:p>
          <a:p>
            <a:r>
              <a:rPr lang="en-US" dirty="0"/>
              <a:t>The relationship between probiotics and the immune system is still being researched, however prior studies have shown that consumption of probiotics increases the production of lymphocytes.</a:t>
            </a:r>
            <a:r>
              <a:rPr lang="en-US" baseline="0" dirty="0"/>
              <a:t> </a:t>
            </a:r>
            <a:r>
              <a:rPr lang="en-US" dirty="0"/>
              <a:t>While the increase in lymphocytes is not caused </a:t>
            </a:r>
            <a:r>
              <a:rPr lang="en-US" i="1" dirty="0"/>
              <a:t>directly </a:t>
            </a:r>
            <a:r>
              <a:rPr lang="en-US" dirty="0"/>
              <a:t>by the consumption of probiotics, the efficiency of the digestive system </a:t>
            </a:r>
            <a:r>
              <a:rPr lang="en-US" i="1" dirty="0"/>
              <a:t>is </a:t>
            </a:r>
            <a:r>
              <a:rPr lang="en-US" dirty="0"/>
              <a:t>directly tied to the quality of the immune system.</a:t>
            </a:r>
          </a:p>
          <a:p>
            <a:r>
              <a:rPr lang="en-US" dirty="0"/>
              <a:t>Proper digestion allows for absorption of micronutrients, the deficiency of which can cause a weakened immune system. It’s all about the fine-tuning.</a:t>
            </a:r>
          </a:p>
          <a:p>
            <a:endParaRPr lang="en-US" dirty="0"/>
          </a:p>
          <a:p>
            <a:r>
              <a:rPr lang="en-US" dirty="0"/>
              <a:t>You can take Life 9 with your Master Formula,</a:t>
            </a:r>
            <a:r>
              <a:rPr lang="en-US" baseline="0" dirty="0"/>
              <a:t> however most nutritionists suggest taking MVI with food and probiotics without food because the pH of the stomach falls when we eat.  Personally, I would not take Inner Defense and Life 9 at the same time.  </a:t>
            </a:r>
            <a:r>
              <a:rPr lang="en-US" baseline="0" dirty="0" err="1"/>
              <a:t>Thyromin</a:t>
            </a:r>
            <a:r>
              <a:rPr lang="en-US" baseline="0" dirty="0"/>
              <a:t> (essential oil, but not the ones that interact most strongly with bacteria)</a:t>
            </a:r>
          </a:p>
          <a:p>
            <a:endParaRPr lang="en-US" baseline="0" dirty="0"/>
          </a:p>
          <a:p>
            <a:r>
              <a:rPr lang="en-US" sz="1200" b="0" i="0" u="none" strike="noStrike" kern="1200" cap="none" dirty="0">
                <a:solidFill>
                  <a:schemeClr val="tx1"/>
                </a:solidFill>
                <a:effectLst/>
                <a:latin typeface="+mn-lt"/>
                <a:ea typeface="Calibri"/>
                <a:cs typeface="Calibri"/>
                <a:sym typeface="Calibri"/>
              </a:rPr>
              <a:t>Streptococcus thermophilus and PANDAs:</a:t>
            </a:r>
            <a:r>
              <a:rPr lang="en-US" sz="1200" b="0" i="0" u="none" strike="noStrike" kern="1200" cap="none" baseline="0" dirty="0">
                <a:solidFill>
                  <a:schemeClr val="tx1"/>
                </a:solidFill>
                <a:effectLst/>
                <a:latin typeface="+mn-lt"/>
                <a:ea typeface="Calibri"/>
                <a:cs typeface="Calibri"/>
                <a:sym typeface="Calibri"/>
              </a:rPr>
              <a:t> </a:t>
            </a:r>
            <a:r>
              <a:rPr lang="en-US" sz="1200" b="0" i="0" u="none" strike="noStrike" kern="1200" cap="none" dirty="0">
                <a:solidFill>
                  <a:schemeClr val="tx1"/>
                </a:solidFill>
                <a:effectLst/>
                <a:latin typeface="+mn-lt"/>
                <a:ea typeface="Calibri"/>
                <a:cs typeface="Calibri"/>
                <a:sym typeface="Calibri"/>
              </a:rPr>
              <a:t>Pediatric Autoimmune Neuropsychiatric</a:t>
            </a:r>
            <a:r>
              <a:rPr lang="en-US" sz="1200" b="0" i="0" u="none" strike="noStrike" kern="1200" cap="none" baseline="0" dirty="0">
                <a:solidFill>
                  <a:schemeClr val="tx1"/>
                </a:solidFill>
                <a:effectLst/>
                <a:latin typeface="+mn-lt"/>
                <a:ea typeface="Calibri"/>
                <a:cs typeface="Calibri"/>
                <a:sym typeface="Calibri"/>
              </a:rPr>
              <a:t> </a:t>
            </a:r>
            <a:r>
              <a:rPr lang="en-US" sz="1200" b="0" i="0" u="none" strike="noStrike" kern="1200" cap="none" dirty="0">
                <a:solidFill>
                  <a:schemeClr val="tx1"/>
                </a:solidFill>
                <a:effectLst/>
                <a:latin typeface="+mn-lt"/>
                <a:ea typeface="Calibri"/>
                <a:cs typeface="Calibri"/>
                <a:sym typeface="Calibri"/>
              </a:rPr>
              <a:t>Disorders Associated with Streptococcal infections” Coined in 1990. caused by group A </a:t>
            </a:r>
            <a:r>
              <a:rPr lang="en-US" sz="1200" b="0" i="0" u="none" strike="noStrike" kern="1200" cap="none" dirty="0" err="1">
                <a:solidFill>
                  <a:schemeClr val="tx1"/>
                </a:solidFill>
                <a:effectLst/>
                <a:latin typeface="+mn-lt"/>
                <a:ea typeface="Calibri"/>
                <a:cs typeface="Calibri"/>
                <a:sym typeface="Calibri"/>
              </a:rPr>
              <a:t>strepptococcus</a:t>
            </a:r>
            <a:r>
              <a:rPr lang="en-US" sz="1200" b="0" i="0" u="none" strike="noStrike" kern="1200" cap="none" dirty="0">
                <a:solidFill>
                  <a:schemeClr val="tx1"/>
                </a:solidFill>
                <a:effectLst/>
                <a:latin typeface="+mn-lt"/>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mn-lt"/>
              <a:ea typeface="Calibri"/>
              <a:cs typeface="Calibri"/>
              <a:sym typeface="Calibri"/>
            </a:endParaRPr>
          </a:p>
          <a:p>
            <a:r>
              <a:rPr lang="en-US" sz="1200" b="0" i="0" u="none" strike="noStrike" kern="1200" cap="none" dirty="0">
                <a:solidFill>
                  <a:schemeClr val="tx1"/>
                </a:solidFill>
                <a:effectLst/>
                <a:latin typeface="+mn-lt"/>
                <a:ea typeface="Calibri"/>
                <a:cs typeface="Calibri"/>
                <a:sym typeface="Calibri"/>
              </a:rPr>
              <a:t>There is no prebiotic in Life 9, but there</a:t>
            </a:r>
            <a:r>
              <a:rPr lang="en-US" sz="1200" b="0" i="0" u="none" strike="noStrike" kern="1200" cap="none" baseline="0" dirty="0">
                <a:solidFill>
                  <a:schemeClr val="tx1"/>
                </a:solidFill>
                <a:effectLst/>
                <a:latin typeface="+mn-lt"/>
                <a:ea typeface="Calibri"/>
                <a:cs typeface="Calibri"/>
                <a:sym typeface="Calibri"/>
              </a:rPr>
              <a:t> is in Master Formula (FOS)</a:t>
            </a:r>
          </a:p>
          <a:p>
            <a:endParaRPr lang="en-US" sz="1200" b="0" i="0" u="none" strike="noStrike" kern="1200" cap="none" baseline="0" dirty="0">
              <a:solidFill>
                <a:schemeClr val="tx1"/>
              </a:solidFill>
              <a:effectLst/>
              <a:latin typeface="+mn-lt"/>
              <a:ea typeface="Calibri"/>
              <a:cs typeface="Calibri"/>
              <a:sym typeface="Calibri"/>
            </a:endParaRPr>
          </a:p>
          <a:p>
            <a:r>
              <a:rPr lang="en-US" b="1" dirty="0"/>
              <a:t>Probiotics are not recommended for those with serious medical conditions </a:t>
            </a:r>
            <a:r>
              <a:rPr lang="en-US" b="1" dirty="0" err="1"/>
              <a:t>eg.</a:t>
            </a:r>
            <a:r>
              <a:rPr lang="en-US" b="1" dirty="0"/>
              <a:t> those who are severely immunosuppressed, have pancreatitis, are in the ICU, have melaena, have a central venous catheter, infants with short bowel syndrome, or to patients with open wounds following major surgery; unless under a doctor's care. Furthermore, pregnant or breastfeeding women should consult their doctor before taking </a:t>
            </a:r>
            <a:r>
              <a:rPr lang="en-US" b="1" i="1" dirty="0"/>
              <a:t>Saccharomyces </a:t>
            </a:r>
            <a:r>
              <a:rPr lang="en-US" b="1" i="1" dirty="0" err="1"/>
              <a:t>boulardii</a:t>
            </a:r>
            <a:r>
              <a:rPr lang="en-US" b="1" i="1" dirty="0"/>
              <a:t> (none in life 9)</a:t>
            </a:r>
            <a:r>
              <a:rPr lang="en-US" b="1" dirty="0"/>
              <a:t>, 'For travelling abroad', or natural plant extracts as in 'For daily immunity'.</a:t>
            </a:r>
            <a:r>
              <a:rPr lang="en-US"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been told you have to switch up your probiotic every so often..  if that's the case can you give a time frame of how long you can use before you need to change and the reason behind this? I never heard this.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Life 9....I am concerned about ordering this during the summer due to the temperatures. Does YL ship this out in a cooler? If not, why not? Testing</a:t>
            </a:r>
            <a:r>
              <a:rPr lang="en-US" baseline="0" dirty="0"/>
              <a:t> shows that it is stable through shipping, can consider upgrading to faster shipping.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Any concerns in taking Life 9 for an individual with one kidney? None that I can think of.  Have</a:t>
            </a:r>
            <a:r>
              <a:rPr lang="en-US" baseline="0" dirty="0"/>
              <a:t> actually been shown to shorten hospital stays after certain surgeries.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people that buy probiotics with more billions of active cultures and/or more strains. What are the key talking points on why life 9 versus others? Too many CFUs can actually lead to gas and GI upset.</a:t>
            </a:r>
            <a:r>
              <a:rPr lang="en-US" baseline="0" dirty="0"/>
              <a:t> </a:t>
            </a:r>
            <a:r>
              <a:rPr lang="en-US" baseline="0" dirty="0" err="1"/>
              <a:t>Jarisch-Herxheimer</a:t>
            </a:r>
            <a:r>
              <a:rPr lang="en-US" baseline="0" dirty="0"/>
              <a:t> reaction. </a:t>
            </a:r>
            <a:endParaRPr lang="en-US" dirty="0"/>
          </a:p>
          <a:p>
            <a:endParaRPr lang="en-US" dirty="0"/>
          </a:p>
          <a:p>
            <a:r>
              <a:rPr lang="en-US" dirty="0"/>
              <a:t>Key Ingredients</a:t>
            </a:r>
          </a:p>
          <a:p>
            <a:pPr lvl="1"/>
            <a:r>
              <a:rPr lang="en-US" dirty="0"/>
              <a:t>17 billion live cultures from 9 bacterial strains</a:t>
            </a:r>
          </a:p>
          <a:p>
            <a:r>
              <a:rPr lang="en-US" dirty="0"/>
              <a:t>Vacuum packing and absorbent packet helps protect bacteria in transit</a:t>
            </a:r>
          </a:p>
          <a:p>
            <a:r>
              <a:rPr lang="en-US" dirty="0"/>
              <a:t>Refrigerate after opening</a:t>
            </a:r>
          </a:p>
          <a:p>
            <a:r>
              <a:rPr lang="en-US" dirty="0"/>
              <a:t>Recommend against opening capsules</a:t>
            </a:r>
          </a:p>
          <a:p>
            <a:endParaRPr lang="en-US"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11</a:t>
            </a:fld>
            <a:endParaRPr lang="en-US"/>
          </a:p>
        </p:txBody>
      </p:sp>
    </p:spTree>
    <p:extLst>
      <p:ext uri="{BB962C8B-B14F-4D97-AF65-F5344CB8AC3E}">
        <p14:creationId xmlns:p14="http://schemas.microsoft.com/office/powerpoint/2010/main" val="345336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Formulated with Ningxia wolfberry fiber, a naturally occurring prebiotic.</a:t>
            </a:r>
          </a:p>
          <a:p>
            <a:r>
              <a:rPr lang="en-US" dirty="0"/>
              <a:t>promotes healthy bacteria in the colon</a:t>
            </a:r>
          </a:p>
          <a:p>
            <a:r>
              <a:rPr lang="en-US" dirty="0"/>
              <a:t>sweet and tasty </a:t>
            </a:r>
          </a:p>
          <a:p>
            <a:r>
              <a:rPr lang="en-US" dirty="0"/>
              <a:t>add to food or drink or directly dissolve in the mouth</a:t>
            </a:r>
          </a:p>
          <a:p>
            <a:r>
              <a:rPr lang="en-US" dirty="0"/>
              <a:t>Packaged in convenient, single-serve packets </a:t>
            </a:r>
          </a:p>
          <a:p>
            <a:r>
              <a:rPr lang="en-US" dirty="0"/>
              <a:t>requires no refrigeration</a:t>
            </a:r>
          </a:p>
          <a:p>
            <a:endParaRPr lang="en-US" dirty="0"/>
          </a:p>
          <a:p>
            <a:r>
              <a:rPr lang="en-US" dirty="0"/>
              <a:t>How to Use:</a:t>
            </a:r>
          </a:p>
          <a:p>
            <a:r>
              <a:rPr lang="en-US" dirty="0"/>
              <a:t>For children 2 years and older</a:t>
            </a:r>
          </a:p>
          <a:p>
            <a:r>
              <a:rPr lang="en-US" dirty="0"/>
              <a:t>empty contents of 1 packet into mouth and allow to dissolve</a:t>
            </a:r>
          </a:p>
          <a:p>
            <a:r>
              <a:rPr lang="en-US" dirty="0"/>
              <a:t>Take 1 packet daily with food to provide optimal conditions for healthy gut bacteria</a:t>
            </a:r>
          </a:p>
          <a:p>
            <a:r>
              <a:rPr lang="en-US" dirty="0"/>
              <a:t>Can be combined with cold food or drinks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kern="1200" cap="none" dirty="0">
                <a:solidFill>
                  <a:schemeClr val="tx1"/>
                </a:solidFill>
                <a:effectLst/>
                <a:latin typeface="+mn-lt"/>
                <a:ea typeface="Calibri"/>
                <a:cs typeface="Calibri"/>
                <a:sym typeface="Calibri"/>
              </a:rPr>
              <a:t>Caution:</a:t>
            </a:r>
            <a:r>
              <a:rPr lang="en-US" sz="1200" b="0" i="0" u="none" strike="noStrike" kern="1200" cap="none" dirty="0">
                <a:solidFill>
                  <a:schemeClr val="tx1"/>
                </a:solidFill>
                <a:effectLst/>
                <a:latin typeface="+mn-lt"/>
                <a:ea typeface="Calibri"/>
                <a:cs typeface="Calibri"/>
                <a:sym typeface="Calibri"/>
              </a:rPr>
              <a:t> While this product is great for children, it is not safe for animals.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kern="1200" cap="none" dirty="0">
                <a:solidFill>
                  <a:schemeClr val="tx1"/>
                </a:solidFill>
                <a:effectLst/>
                <a:latin typeface="+mn-lt"/>
                <a:ea typeface="Calibri"/>
                <a:cs typeface="Calibri"/>
                <a:sym typeface="Calibri"/>
              </a:rPr>
              <a:t>Do not add to warm or hot food or beverages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12</a:t>
            </a:fld>
            <a:endParaRPr lang="en-US"/>
          </a:p>
        </p:txBody>
      </p:sp>
    </p:spTree>
    <p:extLst>
      <p:ext uri="{BB962C8B-B14F-4D97-AF65-F5344CB8AC3E}">
        <p14:creationId xmlns:p14="http://schemas.microsoft.com/office/powerpoint/2010/main" val="24667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Vegetarian-friendly</a:t>
            </a:r>
          </a:p>
          <a:p>
            <a:r>
              <a:rPr lang="en-US" dirty="0"/>
              <a:t>No preservatives</a:t>
            </a:r>
          </a:p>
          <a:p>
            <a:r>
              <a:rPr lang="en-US" dirty="0"/>
              <a:t>No artificial stimulants</a:t>
            </a:r>
          </a:p>
          <a:p>
            <a:r>
              <a:rPr lang="en-US" dirty="0"/>
              <a:t>No artificial colors</a:t>
            </a:r>
          </a:p>
          <a:p>
            <a:r>
              <a:rPr lang="en-US" dirty="0"/>
              <a:t>Bovine- and porcine-free</a:t>
            </a:r>
          </a:p>
          <a:p>
            <a:endParaRPr lang="en-US" b="1" dirty="0"/>
          </a:p>
          <a:p>
            <a:endParaRPr lang="en-US" dirty="0"/>
          </a:p>
        </p:txBody>
      </p:sp>
      <p:sp>
        <p:nvSpPr>
          <p:cNvPr id="4" name="Slide Number Placeholder 3"/>
          <p:cNvSpPr>
            <a:spLocks noGrp="1"/>
          </p:cNvSpPr>
          <p:nvPr>
            <p:ph type="sldNum" sz="quarter" idx="10"/>
          </p:nvPr>
        </p:nvSpPr>
        <p:spPr/>
        <p:txBody>
          <a:bodyPr/>
          <a:lstStyle/>
          <a:p>
            <a:fld id="{66DD5D4F-183F-9F41-812B-A62FAF9F2E2C}" type="slidenum">
              <a:rPr lang="en-US" smtClean="0"/>
              <a:t>13</a:t>
            </a:fld>
            <a:endParaRPr lang="en-US"/>
          </a:p>
        </p:txBody>
      </p:sp>
    </p:spTree>
    <p:extLst>
      <p:ext uri="{BB962C8B-B14F-4D97-AF65-F5344CB8AC3E}">
        <p14:creationId xmlns:p14="http://schemas.microsoft.com/office/powerpoint/2010/main" val="14376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AD78-3570-7C4F-837A-BB58C3F24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FC25B-0B09-7644-A75A-AF0A3727B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D72DA-B2CD-674E-BD85-43574258438D}"/>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52DA70C8-4A55-5D46-9B4A-9C65B768E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B4194-4328-E64D-9239-C2A87DBB4C7E}"/>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84412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77AB-1082-8742-A904-54D27E5F5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C7D54-AFAA-CA4A-B16C-D14073893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84E87-2B6B-B644-8E76-43030BD711CD}"/>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A0E12411-52C2-F34F-86CA-427C2DC66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F99F3-9E56-B246-98D2-D07C71B45141}"/>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1870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AC5DF-40F2-0142-A8F5-BA161E19D9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A6DB9D-1863-424E-8305-AA51446CDD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9D319-4CE2-BD46-82CD-949B94722419}"/>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A0FD2FD4-A0B0-F846-92C5-629061679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BBF3D-755A-5342-A559-917F062792E2}"/>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23124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2CF7-E56A-A445-BDB5-89B8BB2E1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FE805-11A4-7C42-A880-9F7E131ADA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6C7F-E243-3541-B696-057A23E413FD}"/>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530009F5-D6D2-2146-AE16-790EFFA45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2C9F7-487B-4147-AFD3-58761859B51D}"/>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397948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A1AC-EFA0-DF4C-98B8-E51E0D207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CA056-12F3-1C4B-8EEA-7FB141A91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98D1CA-3DA3-044F-9AC2-2646AC0F3A78}"/>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1064CD2A-C078-B346-9EBD-C30317C8E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C6E41-128D-1E48-A9E0-1AC6F1596853}"/>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33049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7261-7438-224F-834F-565599A0A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19A9D-FCCE-E547-B11A-891B63B30D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0A87D8-31A3-BB40-A07C-F230D98B69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DB9D9-F07D-5C40-AB22-DC939A7471B0}"/>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6" name="Footer Placeholder 5">
            <a:extLst>
              <a:ext uri="{FF2B5EF4-FFF2-40B4-BE49-F238E27FC236}">
                <a16:creationId xmlns:a16="http://schemas.microsoft.com/office/drawing/2014/main" id="{FAC45389-DF66-1B42-8D1D-4BB3A21F2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6A309-BA07-2D49-B625-DD15E961B575}"/>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70453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B4C3-9068-8340-B49B-F2B1E63469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A8DCD-E50F-7648-B97E-E37D0869E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83B5E2-79EB-3947-A5B5-27CB0C19A7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4606E-7955-824E-B6C2-D280FC4E6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2C2FD2-2F2A-D74B-9F35-E5C57C6295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BF9E5-D357-5945-B657-1D3A72497351}"/>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8" name="Footer Placeholder 7">
            <a:extLst>
              <a:ext uri="{FF2B5EF4-FFF2-40B4-BE49-F238E27FC236}">
                <a16:creationId xmlns:a16="http://schemas.microsoft.com/office/drawing/2014/main" id="{60D1DAEF-8BFB-BA4A-8D9B-33FADF608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6037E6-2B65-2340-8532-88067C17FF45}"/>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96701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A603-DC29-494C-8049-92A95A4BF9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27FC8-D939-9C42-B2A2-D0642965B5E5}"/>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4" name="Footer Placeholder 3">
            <a:extLst>
              <a:ext uri="{FF2B5EF4-FFF2-40B4-BE49-F238E27FC236}">
                <a16:creationId xmlns:a16="http://schemas.microsoft.com/office/drawing/2014/main" id="{EE63CB9E-2A5D-F240-8099-EC06EE486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06828F-FBCA-E145-8C79-8FB64BC2C96B}"/>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16823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E5C9A-D4AD-9F4E-887C-AB50F52EEC0F}"/>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3" name="Footer Placeholder 2">
            <a:extLst>
              <a:ext uri="{FF2B5EF4-FFF2-40B4-BE49-F238E27FC236}">
                <a16:creationId xmlns:a16="http://schemas.microsoft.com/office/drawing/2014/main" id="{D7C747EB-0946-B14A-B81A-05D3D789D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C3BCF-B017-4346-92FE-EBAD00D97DF0}"/>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75188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9660-F5B8-E941-9688-D6DAB9005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683CB-F2A7-DD46-AE19-B396D57F2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10C3CB-E910-AE43-8BCD-0EB53A484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855DF6-ACC3-634E-88F3-970F367E82C5}"/>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6" name="Footer Placeholder 5">
            <a:extLst>
              <a:ext uri="{FF2B5EF4-FFF2-40B4-BE49-F238E27FC236}">
                <a16:creationId xmlns:a16="http://schemas.microsoft.com/office/drawing/2014/main" id="{D9EC4E18-4476-1144-B8A4-C667DB353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1CAB0-0C7A-6C47-A170-5DDE8C71B7E1}"/>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144674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D5E9-514F-4245-B360-A3507E13C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E9CB1-8310-BA4D-A8CA-98D04B6BD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92095-753E-1B46-905C-219E29107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515E25-7DD2-F640-B36E-E45D5E8D2C70}"/>
              </a:ext>
            </a:extLst>
          </p:cNvPr>
          <p:cNvSpPr>
            <a:spLocks noGrp="1"/>
          </p:cNvSpPr>
          <p:nvPr>
            <p:ph type="dt" sz="half" idx="10"/>
          </p:nvPr>
        </p:nvSpPr>
        <p:spPr/>
        <p:txBody>
          <a:bodyPr/>
          <a:lstStyle/>
          <a:p>
            <a:fld id="{D35B0319-214A-FA42-A629-C688470A51F8}" type="datetimeFigureOut">
              <a:rPr lang="en-US" smtClean="0"/>
              <a:t>10/4/18</a:t>
            </a:fld>
            <a:endParaRPr lang="en-US"/>
          </a:p>
        </p:txBody>
      </p:sp>
      <p:sp>
        <p:nvSpPr>
          <p:cNvPr id="6" name="Footer Placeholder 5">
            <a:extLst>
              <a:ext uri="{FF2B5EF4-FFF2-40B4-BE49-F238E27FC236}">
                <a16:creationId xmlns:a16="http://schemas.microsoft.com/office/drawing/2014/main" id="{05121672-E4EC-4C4A-A6CF-EA77C81B0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A3FD9-4340-0347-A3D2-8A6E78F1D786}"/>
              </a:ext>
            </a:extLst>
          </p:cNvPr>
          <p:cNvSpPr>
            <a:spLocks noGrp="1"/>
          </p:cNvSpPr>
          <p:nvPr>
            <p:ph type="sldNum" sz="quarter" idx="12"/>
          </p:nvPr>
        </p:nvSpPr>
        <p:spPr/>
        <p:txBody>
          <a:bodyPr/>
          <a:lstStyle/>
          <a:p>
            <a:fld id="{76C952DC-022E-2347-8A32-449372F123B3}" type="slidenum">
              <a:rPr lang="en-US" smtClean="0"/>
              <a:t>‹#›</a:t>
            </a:fld>
            <a:endParaRPr lang="en-US"/>
          </a:p>
        </p:txBody>
      </p:sp>
    </p:spTree>
    <p:extLst>
      <p:ext uri="{BB962C8B-B14F-4D97-AF65-F5344CB8AC3E}">
        <p14:creationId xmlns:p14="http://schemas.microsoft.com/office/powerpoint/2010/main" val="279649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E7BBD-E52B-074E-B7B7-5B443ADD8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293151-1C46-D84E-9483-9C4BBE975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00EDD-1CEF-5F42-BCB9-3C268094BA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B0319-214A-FA42-A629-C688470A51F8}" type="datetimeFigureOut">
              <a:rPr lang="en-US" smtClean="0"/>
              <a:t>10/4/18</a:t>
            </a:fld>
            <a:endParaRPr lang="en-US"/>
          </a:p>
        </p:txBody>
      </p:sp>
      <p:sp>
        <p:nvSpPr>
          <p:cNvPr id="5" name="Footer Placeholder 4">
            <a:extLst>
              <a:ext uri="{FF2B5EF4-FFF2-40B4-BE49-F238E27FC236}">
                <a16:creationId xmlns:a16="http://schemas.microsoft.com/office/drawing/2014/main" id="{539FFA57-9366-4F42-A36C-1EDD34110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453C3B-72AD-0A43-912B-AB7FAD3E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952DC-022E-2347-8A32-449372F123B3}" type="slidenum">
              <a:rPr lang="en-US" smtClean="0"/>
              <a:t>‹#›</a:t>
            </a:fld>
            <a:endParaRPr lang="en-US"/>
          </a:p>
        </p:txBody>
      </p:sp>
    </p:spTree>
    <p:extLst>
      <p:ext uri="{BB962C8B-B14F-4D97-AF65-F5344CB8AC3E}">
        <p14:creationId xmlns:p14="http://schemas.microsoft.com/office/powerpoint/2010/main" val="166723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C556C-DF64-8D49-B0E8-510941A22E5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37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78E13-2454-D440-B376-67F362D030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861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BBF83-F35B-9740-A6AD-AE8F530F5ED9}"/>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D87AF98-B5C7-F146-8C93-17324E5FC4D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0224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05ED5-0456-744A-AF19-7B0E7EC792A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47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46121-C7A0-3C49-A7FC-979BA1D13BB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360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129240-CB58-784F-9C73-C7B5343F027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215FE60-2A49-8841-B846-0F85834130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10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6B723-5327-224D-A9D5-26605E04B54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793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BA3C3-1D75-7044-84C3-B9CF6DE161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463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5516E-3D51-4141-837E-2EBEEEB733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456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F35C1-64FA-1042-8FD5-753F09C1F7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273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0DD51-A1F6-7C4A-9C7A-D2E116D14F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863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D5DDF-97DF-1949-83AF-A0F8161820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42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307F5-901A-AB4A-962B-4121959E40B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750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AA4BF-3082-664C-BC12-8BFD0D933F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221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03386-69FF-B744-9871-E576036795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070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87A5-E82F-3646-91A6-F6D51E08621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3907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2157</Words>
  <Application>Microsoft Macintosh PowerPoint</Application>
  <PresentationFormat>Widescreen</PresentationFormat>
  <Paragraphs>157</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Anderson</dc:creator>
  <cp:lastModifiedBy>Buck Anderson</cp:lastModifiedBy>
  <cp:revision>1</cp:revision>
  <dcterms:created xsi:type="dcterms:W3CDTF">2018-10-04T19:49:35Z</dcterms:created>
  <dcterms:modified xsi:type="dcterms:W3CDTF">2018-10-04T19:54:18Z</dcterms:modified>
</cp:coreProperties>
</file>