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85714"/>
  </p:normalViewPr>
  <p:slideViewPr>
    <p:cSldViewPr snapToGrid="0" snapToObjects="1">
      <p:cViewPr varScale="1">
        <p:scale>
          <a:sx n="113" d="100"/>
          <a:sy n="113" d="100"/>
        </p:scale>
        <p:origin x="200" y="1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B1699-CAD8-4642-8D2E-4DCCF027C675}" type="datetimeFigureOut">
              <a:rPr lang="en-US" smtClean="0"/>
              <a:t>12/9/17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ADB93-77EA-C74F-9C91-293BB61B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4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3" Type="http://schemas.openxmlformats.org/officeDocument/2006/relationships/hyperlink" Target="https://en.wikipedia.org/wiki/Pepsin" TargetMode="External"/><Relationship Id="rId14" Type="http://schemas.openxmlformats.org/officeDocument/2006/relationships/hyperlink" Target="https://en.wikipedia.org/wiki/Peptide" TargetMode="External"/><Relationship Id="rId15" Type="http://schemas.openxmlformats.org/officeDocument/2006/relationships/hyperlink" Target="https://en.wikipedia.org/wiki/Amino_acids" TargetMode="External"/><Relationship Id="rId16" Type="http://schemas.openxmlformats.org/officeDocument/2006/relationships/hyperlink" Target="https://en.wikipedia.org/wiki/Hydrochloric_acid" TargetMode="External"/><Relationship Id="rId17" Type="http://schemas.openxmlformats.org/officeDocument/2006/relationships/hyperlink" Target="https://en.wikipedia.org/wiki/Hydrogen_atoms" TargetMode="External"/><Relationship Id="rId18" Type="http://schemas.openxmlformats.org/officeDocument/2006/relationships/hyperlink" Target="https://en.wikipedia.org/wiki/Ileum" TargetMode="External"/><Relationship Id="rId19" Type="http://schemas.openxmlformats.org/officeDocument/2006/relationships/hyperlink" Target="https://en.wikipedia.org/wiki/Mucin" TargetMode="External"/><Relationship Id="rId50" Type="http://schemas.openxmlformats.org/officeDocument/2006/relationships/hyperlink" Target="https://en.wikipedia.org/wiki/Lactase" TargetMode="External"/><Relationship Id="rId51" Type="http://schemas.openxmlformats.org/officeDocument/2006/relationships/hyperlink" Target="https://en.wikipedia.org/wiki/Lactose_intolerance" TargetMode="External"/><Relationship Id="rId52" Type="http://schemas.openxmlformats.org/officeDocument/2006/relationships/hyperlink" Target="https://en.wikipedia.org/w/index.php?title=Osmotic_diarrhea&amp;action=edit&amp;redlink=1" TargetMode="External"/><Relationship Id="rId53" Type="http://schemas.openxmlformats.org/officeDocument/2006/relationships/hyperlink" Target="https://en.wikipedia.org/wiki/Sucrase" TargetMode="External"/><Relationship Id="rId40" Type="http://schemas.openxmlformats.org/officeDocument/2006/relationships/hyperlink" Target="https://en.wikipedia.org/wiki/Sterol_esterase" TargetMode="External"/><Relationship Id="rId41" Type="http://schemas.openxmlformats.org/officeDocument/2006/relationships/hyperlink" Target="https://en.wikipedia.org/wiki/Phospholipase" TargetMode="External"/><Relationship Id="rId42" Type="http://schemas.openxmlformats.org/officeDocument/2006/relationships/hyperlink" Target="https://en.wikipedia.org/wiki/Nuclease" TargetMode="External"/><Relationship Id="rId43" Type="http://schemas.openxmlformats.org/officeDocument/2006/relationships/hyperlink" Target="https://en.wikipedia.org/wiki/DNAase" TargetMode="External"/><Relationship Id="rId44" Type="http://schemas.openxmlformats.org/officeDocument/2006/relationships/hyperlink" Target="https://en.wikipedia.org/wiki/RNAase" TargetMode="External"/><Relationship Id="rId45" Type="http://schemas.openxmlformats.org/officeDocument/2006/relationships/hyperlink" Target="https://en.wikipedia.org/wiki/Pancreatic_amylase" TargetMode="External"/><Relationship Id="rId46" Type="http://schemas.openxmlformats.org/officeDocument/2006/relationships/hyperlink" Target="https://en.wikipedia.org/wiki/Glycogen" TargetMode="External"/><Relationship Id="rId47" Type="http://schemas.openxmlformats.org/officeDocument/2006/relationships/hyperlink" Target="https://en.wikipedia.org/wiki/Cellulose" TargetMode="External"/><Relationship Id="rId48" Type="http://schemas.openxmlformats.org/officeDocument/2006/relationships/hyperlink" Target="https://en.wikipedia.org/wiki/Erepsin" TargetMode="External"/><Relationship Id="rId49" Type="http://schemas.openxmlformats.org/officeDocument/2006/relationships/hyperlink" Target="https://en.wikipedia.org/wiki/Maltase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s://en.wikipedia.org/wiki/Lingual_lipase" TargetMode="External"/><Relationship Id="rId4" Type="http://schemas.openxmlformats.org/officeDocument/2006/relationships/hyperlink" Target="https://en.wikipedia.org/wiki/Lipid" TargetMode="External"/><Relationship Id="rId5" Type="http://schemas.openxmlformats.org/officeDocument/2006/relationships/hyperlink" Target="https://en.wikipedia.org/wiki/Alpha-amylase" TargetMode="External"/><Relationship Id="rId6" Type="http://schemas.openxmlformats.org/officeDocument/2006/relationships/hyperlink" Target="https://en.wikipedia.org/wiki/Ptyalin" TargetMode="External"/><Relationship Id="rId7" Type="http://schemas.openxmlformats.org/officeDocument/2006/relationships/hyperlink" Target="https://en.wikipedia.org/wiki/Lysozyme" TargetMode="External"/><Relationship Id="rId8" Type="http://schemas.openxmlformats.org/officeDocument/2006/relationships/hyperlink" Target="https://en.wikipedia.org/wiki/Haptocorrin" TargetMode="External"/><Relationship Id="rId9" Type="http://schemas.openxmlformats.org/officeDocument/2006/relationships/hyperlink" Target="https://en.wikipedia.org/wiki/Vitamin_B12" TargetMode="External"/><Relationship Id="rId30" Type="http://schemas.openxmlformats.org/officeDocument/2006/relationships/hyperlink" Target="https://en.wikipedia.org/wiki/Bile_acid" TargetMode="External"/><Relationship Id="rId31" Type="http://schemas.openxmlformats.org/officeDocument/2006/relationships/hyperlink" Target="https://en.wikipedia.org/wiki/Colipase" TargetMode="External"/><Relationship Id="rId32" Type="http://schemas.openxmlformats.org/officeDocument/2006/relationships/hyperlink" Target="https://en.wikipedia.org/wiki/Hydrolysis" TargetMode="External"/><Relationship Id="rId33" Type="http://schemas.openxmlformats.org/officeDocument/2006/relationships/hyperlink" Target="https://en.wikipedia.org/wiki/Trypsinogen" TargetMode="External"/><Relationship Id="rId34" Type="http://schemas.openxmlformats.org/officeDocument/2006/relationships/hyperlink" Target="https://en.wikipedia.org/wiki/Trypsin" TargetMode="External"/><Relationship Id="rId35" Type="http://schemas.openxmlformats.org/officeDocument/2006/relationships/hyperlink" Target="https://en.wikipedia.org/wiki/Enterokinase" TargetMode="External"/><Relationship Id="rId36" Type="http://schemas.openxmlformats.org/officeDocument/2006/relationships/hyperlink" Target="https://en.wikipedia.org/wiki/Chymotrypsinogen" TargetMode="External"/><Relationship Id="rId37" Type="http://schemas.openxmlformats.org/officeDocument/2006/relationships/hyperlink" Target="https://en.wikipedia.org/wiki/Carboxypeptidase" TargetMode="External"/><Relationship Id="rId38" Type="http://schemas.openxmlformats.org/officeDocument/2006/relationships/hyperlink" Target="https://en.wikipedia.org/wiki/Elastase" TargetMode="External"/><Relationship Id="rId39" Type="http://schemas.openxmlformats.org/officeDocument/2006/relationships/hyperlink" Target="https://en.wikipedia.org/wiki/Elastin" TargetMode="External"/><Relationship Id="rId20" Type="http://schemas.openxmlformats.org/officeDocument/2006/relationships/hyperlink" Target="https://en.wikipedia.org/wiki/Gastrin" TargetMode="External"/><Relationship Id="rId21" Type="http://schemas.openxmlformats.org/officeDocument/2006/relationships/hyperlink" Target="https://en.wikipedia.org/wiki/G_cells" TargetMode="External"/><Relationship Id="rId22" Type="http://schemas.openxmlformats.org/officeDocument/2006/relationships/hyperlink" Target="https://en.wikipedia.org/wiki/Endocrine" TargetMode="External"/><Relationship Id="rId23" Type="http://schemas.openxmlformats.org/officeDocument/2006/relationships/hyperlink" Target="https://en.wikipedia.org/wiki/Parietal_cell" TargetMode="External"/><Relationship Id="rId24" Type="http://schemas.openxmlformats.org/officeDocument/2006/relationships/hyperlink" Target="https://en.wikipedia.org/wiki/Gastric_lipase" TargetMode="External"/><Relationship Id="rId25" Type="http://schemas.openxmlformats.org/officeDocument/2006/relationships/hyperlink" Target="https://en.wikipedia.org/wiki/Lipase" TargetMode="External"/><Relationship Id="rId26" Type="http://schemas.openxmlformats.org/officeDocument/2006/relationships/hyperlink" Target="https://en.wikipedia.org/wiki/Gastric_chief_cell" TargetMode="External"/><Relationship Id="rId27" Type="http://schemas.openxmlformats.org/officeDocument/2006/relationships/hyperlink" Target="https://en.wikipedia.org/wiki/Fundic_glands" TargetMode="External"/><Relationship Id="rId28" Type="http://schemas.openxmlformats.org/officeDocument/2006/relationships/hyperlink" Target="https://en.wikipedia.org/wiki/Stomach" TargetMode="External"/><Relationship Id="rId29" Type="http://schemas.openxmlformats.org/officeDocument/2006/relationships/hyperlink" Target="https://en.wikipedia.org/wiki/Pancreatic_lipase" TargetMode="External"/><Relationship Id="rId10" Type="http://schemas.openxmlformats.org/officeDocument/2006/relationships/hyperlink" Target="https://en.wikipedia.org/wiki/Intrinsic_factor" TargetMode="External"/><Relationship Id="rId11" Type="http://schemas.openxmlformats.org/officeDocument/2006/relationships/hyperlink" Target="https://en.wikipedia.org/wiki/Parietal_cells" TargetMode="External"/><Relationship Id="rId12" Type="http://schemas.openxmlformats.org/officeDocument/2006/relationships/hyperlink" Target="https://en.wikipedia.org/wiki/Cubam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Responsible for every chemical reaction in our bodies</a:t>
            </a:r>
          </a:p>
          <a:p>
            <a:r>
              <a:rPr lang="en-US" dirty="0" smtClean="0"/>
              <a:t>Allow our cells to build up and break down molecules quickly</a:t>
            </a:r>
          </a:p>
          <a:p>
            <a:r>
              <a:rPr lang="en-US" dirty="0" smtClean="0"/>
              <a:t>Drive vitamins, minerals and hormones to serve the body</a:t>
            </a:r>
          </a:p>
          <a:p>
            <a:r>
              <a:rPr lang="en-US" dirty="0" smtClean="0"/>
              <a:t>Diets, especially cooked processed foods, deplete enzymes</a:t>
            </a:r>
          </a:p>
          <a:p>
            <a:r>
              <a:rPr lang="en-US" dirty="0" smtClean="0"/>
              <a:t>Even raw foods can inhibit enzymes</a:t>
            </a:r>
          </a:p>
          <a:p>
            <a:r>
              <a:rPr lang="en-US" dirty="0" smtClean="0"/>
              <a:t>Illness, exercise, hot and cold temperatures</a:t>
            </a:r>
          </a:p>
          <a:p>
            <a:r>
              <a:rPr lang="en-US" dirty="0" smtClean="0"/>
              <a:t>Enzyme levels drop with age, and excretion increases</a:t>
            </a:r>
          </a:p>
          <a:p>
            <a:endParaRPr lang="en-US" baseline="0" dirty="0" smtClean="0"/>
          </a:p>
          <a:p>
            <a:r>
              <a:rPr lang="en-US" dirty="0" smtClean="0"/>
              <a:t>Proteases and peptidases </a:t>
            </a:r>
          </a:p>
          <a:p>
            <a:pPr lvl="1"/>
            <a:r>
              <a:rPr lang="en-US" dirty="0" smtClean="0"/>
              <a:t>Proteins into small peptides and amino acids</a:t>
            </a:r>
          </a:p>
          <a:p>
            <a:r>
              <a:rPr lang="en-US" dirty="0" smtClean="0"/>
              <a:t>Lipases</a:t>
            </a:r>
          </a:p>
          <a:p>
            <a:pPr lvl="1"/>
            <a:r>
              <a:rPr lang="en-US" dirty="0" smtClean="0"/>
              <a:t>Fat into three fatty acids and a glycerol molecule</a:t>
            </a:r>
          </a:p>
          <a:p>
            <a:r>
              <a:rPr lang="en-US" dirty="0" smtClean="0"/>
              <a:t>Amylases </a:t>
            </a:r>
          </a:p>
          <a:p>
            <a:pPr lvl="1"/>
            <a:r>
              <a:rPr lang="en-US" dirty="0" smtClean="0"/>
              <a:t>Starch and sugars into simple sugars such as glucose</a:t>
            </a:r>
          </a:p>
          <a:p>
            <a:r>
              <a:rPr lang="en-US" dirty="0" smtClean="0"/>
              <a:t>Nucleases</a:t>
            </a:r>
          </a:p>
          <a:p>
            <a:pPr lvl="1"/>
            <a:r>
              <a:rPr lang="en-US" dirty="0" smtClean="0"/>
              <a:t>Nucleic acids into nucleotides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Cellulase</a:t>
            </a:r>
            <a:endParaRPr lang="en-US" dirty="0" smtClean="0"/>
          </a:p>
          <a:p>
            <a:pPr lvl="1"/>
            <a:r>
              <a:rPr lang="en-US" dirty="0" smtClean="0"/>
              <a:t>Breaks down cell walls into simple sugars</a:t>
            </a:r>
          </a:p>
          <a:p>
            <a:r>
              <a:rPr lang="en-US" dirty="0" smtClean="0"/>
              <a:t>Bromelain</a:t>
            </a:r>
          </a:p>
          <a:p>
            <a:pPr lvl="1"/>
            <a:r>
              <a:rPr lang="en-US" dirty="0" smtClean="0"/>
              <a:t>Combination of 2 proteases found in pineapple</a:t>
            </a:r>
          </a:p>
          <a:p>
            <a:r>
              <a:rPr lang="en-US" dirty="0" err="1" smtClean="0"/>
              <a:t>Phytase</a:t>
            </a:r>
            <a:endParaRPr lang="en-US" dirty="0" smtClean="0"/>
          </a:p>
          <a:p>
            <a:pPr lvl="1"/>
            <a:r>
              <a:rPr lang="en-US" dirty="0" smtClean="0"/>
              <a:t>Hydrolyzes </a:t>
            </a:r>
            <a:r>
              <a:rPr lang="en-US" dirty="0" err="1" smtClean="0"/>
              <a:t>phytic</a:t>
            </a:r>
            <a:r>
              <a:rPr lang="en-US" dirty="0" smtClean="0"/>
              <a:t> acid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  <a:hlinkClick r:id="rId3" tooltip="Lingual lipase"/>
              </a:rPr>
              <a:t>Mouth</a:t>
            </a:r>
          </a:p>
          <a:p>
            <a:r>
              <a:rPr lang="en-US" dirty="0" smtClean="0">
                <a:hlinkClick r:id="rId3" tooltip="Lingual lipase"/>
              </a:rPr>
              <a:t>lingual lipase</a:t>
            </a:r>
            <a:r>
              <a:rPr lang="en-US" dirty="0" smtClean="0"/>
              <a:t>: </a:t>
            </a:r>
            <a:r>
              <a:rPr lang="en-US" dirty="0" smtClean="0">
                <a:hlinkClick r:id="rId4" tooltip="Lipid"/>
              </a:rPr>
              <a:t>Lipid</a:t>
            </a:r>
            <a:r>
              <a:rPr lang="en-US" dirty="0" smtClean="0"/>
              <a:t> digestion initiates in the mouth. Lingual lipase starts the digestion of the lipids/fats.</a:t>
            </a:r>
          </a:p>
          <a:p>
            <a:r>
              <a:rPr lang="en-US" dirty="0" smtClean="0">
                <a:hlinkClick r:id="rId5" tooltip="Alpha-amylase"/>
              </a:rPr>
              <a:t>Salivary amylase</a:t>
            </a:r>
            <a:r>
              <a:rPr lang="en-US" dirty="0" smtClean="0"/>
              <a:t>: Carbohydrate digestion also initiates in the mouth. Amylase, produced by the salivary glands, breaks complex carbohydrates to smaller chains, or even simple sugars. It is sometimes referred to as </a:t>
            </a:r>
            <a:r>
              <a:rPr lang="en-US" dirty="0" smtClean="0">
                <a:hlinkClick r:id="rId6" tooltip="Ptyalin"/>
              </a:rPr>
              <a:t>ptyalin</a:t>
            </a:r>
            <a:r>
              <a:rPr lang="en-US" dirty="0" smtClean="0"/>
              <a:t>.</a:t>
            </a:r>
          </a:p>
          <a:p>
            <a:r>
              <a:rPr lang="en-US" dirty="0" smtClean="0">
                <a:hlinkClick r:id="rId7" tooltip="Lysozyme"/>
              </a:rPr>
              <a:t>lysozyme</a:t>
            </a:r>
            <a:r>
              <a:rPr lang="en-US" dirty="0" smtClean="0"/>
              <a:t>: Considering that food contains more than just essential nutrients, e.g. bacteria or viruses, the </a:t>
            </a:r>
            <a:r>
              <a:rPr lang="en-US" dirty="0" err="1" smtClean="0"/>
              <a:t>lysozome</a:t>
            </a:r>
            <a:r>
              <a:rPr lang="en-US" dirty="0" smtClean="0"/>
              <a:t> offers a limited and non-specific, yet beneficial antiseptic function in digestion.</a:t>
            </a:r>
          </a:p>
          <a:p>
            <a:r>
              <a:rPr lang="en-US" dirty="0" smtClean="0">
                <a:hlinkClick r:id="rId8" tooltip="Haptocorrin"/>
              </a:rPr>
              <a:t>Haptocorrin</a:t>
            </a:r>
            <a:r>
              <a:rPr lang="en-US" dirty="0" smtClean="0"/>
              <a:t> (also known as R-factor): Helps with the absorption of </a:t>
            </a:r>
            <a:r>
              <a:rPr lang="en-US" dirty="0" smtClean="0">
                <a:hlinkClick r:id="rId9" tooltip="Vitamin B12"/>
              </a:rPr>
              <a:t>Vitamin B12</a:t>
            </a:r>
            <a:r>
              <a:rPr lang="en-US" dirty="0" smtClean="0"/>
              <a:t>. After Vitamin B12 is released from its original carrier protein in the stomach, it gets bound to </a:t>
            </a:r>
            <a:r>
              <a:rPr lang="en-US" dirty="0" err="1" smtClean="0"/>
              <a:t>Haptocorrin</a:t>
            </a:r>
            <a:r>
              <a:rPr lang="en-US" dirty="0" smtClean="0"/>
              <a:t>. </a:t>
            </a:r>
            <a:r>
              <a:rPr lang="en-US" dirty="0" err="1" smtClean="0"/>
              <a:t>Haptocorrin</a:t>
            </a:r>
            <a:r>
              <a:rPr lang="en-US" dirty="0" smtClean="0"/>
              <a:t> protects it from acidic conditions of the stomach but is cleaved in the duodenum by pancreatic proteases. Vitamin B12 can then bind to </a:t>
            </a:r>
            <a:r>
              <a:rPr lang="en-US" dirty="0" smtClean="0">
                <a:hlinkClick r:id="rId10" tooltip="Intrinsic factor"/>
              </a:rPr>
              <a:t>intrinsic factor</a:t>
            </a:r>
            <a:r>
              <a:rPr lang="en-US" dirty="0" smtClean="0"/>
              <a:t> (IF) that has been produced by </a:t>
            </a:r>
            <a:r>
              <a:rPr lang="en-US" dirty="0" smtClean="0">
                <a:hlinkClick r:id="rId11" tooltip="Parietal cells"/>
              </a:rPr>
              <a:t>parietal cells</a:t>
            </a:r>
            <a:r>
              <a:rPr lang="en-US" dirty="0" smtClean="0"/>
              <a:t>. Finally, the IF-Vitamin B12 complex is taken up by in ileum via the </a:t>
            </a:r>
            <a:r>
              <a:rPr lang="en-US" dirty="0" smtClean="0">
                <a:hlinkClick r:id="rId12" tooltip="Cubam"/>
              </a:rPr>
              <a:t>cubam</a:t>
            </a:r>
            <a:r>
              <a:rPr lang="en-US" dirty="0" smtClean="0"/>
              <a:t> receptor.</a:t>
            </a:r>
          </a:p>
          <a:p>
            <a:endParaRPr lang="en-US" dirty="0" smtClean="0"/>
          </a:p>
          <a:p>
            <a:r>
              <a:rPr lang="en-US" dirty="0" smtClean="0"/>
              <a:t>Stomach</a:t>
            </a:r>
          </a:p>
          <a:p>
            <a:r>
              <a:rPr lang="en-US" dirty="0" smtClean="0">
                <a:hlinkClick r:id="rId13" tooltip="Pepsin"/>
              </a:rPr>
              <a:t>Pepsin</a:t>
            </a:r>
            <a:r>
              <a:rPr lang="en-US" dirty="0" smtClean="0"/>
              <a:t> is the main gastric enzyme. It is produced by the stomach cells called "chief cells" in its inactive form pepsinogen, which is a zymogen. Pepsinogen is then activated by the stomach acid into its active form, pepsin. Pepsin breaks down the protein in the food into smaller particles, such as </a:t>
            </a:r>
            <a:r>
              <a:rPr lang="en-US" dirty="0" smtClean="0">
                <a:hlinkClick r:id="rId14" tooltip="Peptide"/>
              </a:rPr>
              <a:t>peptide</a:t>
            </a:r>
            <a:r>
              <a:rPr lang="en-US" dirty="0" smtClean="0"/>
              <a:t> fragments and </a:t>
            </a:r>
            <a:r>
              <a:rPr lang="en-US" dirty="0" smtClean="0">
                <a:hlinkClick r:id="rId15" tooltip="Amino acids"/>
              </a:rPr>
              <a:t>amino acids</a:t>
            </a:r>
            <a:r>
              <a:rPr lang="en-US" dirty="0" smtClean="0"/>
              <a:t>. Protein digestion, therefore, first starts in the stomach, unlike carbohydrate and lipids, which start their digestion in the mouth.</a:t>
            </a:r>
          </a:p>
          <a:p>
            <a:r>
              <a:rPr lang="en-US" dirty="0" smtClean="0">
                <a:hlinkClick r:id="rId16" tooltip="Hydrochloric acid"/>
              </a:rPr>
              <a:t>Hydrochloric acid</a:t>
            </a:r>
            <a:r>
              <a:rPr lang="en-US" dirty="0" smtClean="0"/>
              <a:t> (</a:t>
            </a:r>
            <a:r>
              <a:rPr lang="en-US" dirty="0" err="1" smtClean="0"/>
              <a:t>HCl</a:t>
            </a:r>
            <a:r>
              <a:rPr lang="en-US" dirty="0" smtClean="0"/>
              <a:t>): This is in essence positively charged </a:t>
            </a:r>
            <a:r>
              <a:rPr lang="en-US" dirty="0" smtClean="0">
                <a:hlinkClick r:id="rId17" tooltip="Hydrogen atoms"/>
              </a:rPr>
              <a:t>hydrogen atoms</a:t>
            </a:r>
            <a:r>
              <a:rPr lang="en-US" dirty="0" smtClean="0"/>
              <a:t> (H+), or in lay-terms </a:t>
            </a:r>
            <a:r>
              <a:rPr lang="en-US" i="1" dirty="0" smtClean="0"/>
              <a:t>stomach acid</a:t>
            </a:r>
            <a:r>
              <a:rPr lang="en-US" dirty="0" smtClean="0"/>
              <a:t>, and is produced by the cells of the stomach called </a:t>
            </a:r>
            <a:r>
              <a:rPr lang="en-US" dirty="0" smtClean="0">
                <a:hlinkClick r:id="rId11" tooltip="Parietal cells"/>
              </a:rPr>
              <a:t>parietal cells</a:t>
            </a:r>
            <a:r>
              <a:rPr lang="en-US" dirty="0" smtClean="0"/>
              <a:t>. </a:t>
            </a:r>
            <a:r>
              <a:rPr lang="en-US" dirty="0" err="1" smtClean="0"/>
              <a:t>HCl</a:t>
            </a:r>
            <a:r>
              <a:rPr lang="en-US" dirty="0" smtClean="0"/>
              <a:t> mainly functions to denature the proteins ingested, to destroy any bacteria or virus that remains in the food, and also to activate pepsinogen into pepsin.</a:t>
            </a:r>
          </a:p>
          <a:p>
            <a:r>
              <a:rPr lang="en-US" dirty="0" smtClean="0">
                <a:hlinkClick r:id="rId10" tooltip="Intrinsic factor"/>
              </a:rPr>
              <a:t>Intrinsic factor</a:t>
            </a:r>
            <a:r>
              <a:rPr lang="en-US" dirty="0" smtClean="0"/>
              <a:t> (IF): Intrinsic factor is produced by the parietal cells of the stomach. Vitamin B12 (</a:t>
            </a:r>
            <a:r>
              <a:rPr lang="en-US" dirty="0" err="1" smtClean="0"/>
              <a:t>Vit</a:t>
            </a:r>
            <a:r>
              <a:rPr lang="en-US" dirty="0" smtClean="0"/>
              <a:t>. B12) is an important vitamin that requires assistance for absorption in terminal </a:t>
            </a:r>
            <a:r>
              <a:rPr lang="en-US" dirty="0" smtClean="0">
                <a:hlinkClick r:id="rId18" tooltip="Ileum"/>
              </a:rPr>
              <a:t>ileum</a:t>
            </a:r>
            <a:r>
              <a:rPr lang="en-US" dirty="0" smtClean="0"/>
              <a:t>. Initially in the saliva, </a:t>
            </a:r>
            <a:r>
              <a:rPr lang="en-US" dirty="0" smtClean="0">
                <a:hlinkClick r:id="rId8" tooltip="Haptocorrin"/>
              </a:rPr>
              <a:t>haptocorrin</a:t>
            </a:r>
            <a:r>
              <a:rPr lang="en-US" dirty="0" smtClean="0"/>
              <a:t> secreted by salivary glands binds </a:t>
            </a:r>
            <a:r>
              <a:rPr lang="en-US" dirty="0" err="1" smtClean="0"/>
              <a:t>Vit</a:t>
            </a:r>
            <a:r>
              <a:rPr lang="en-US" dirty="0" smtClean="0"/>
              <a:t>. B, creating a </a:t>
            </a:r>
            <a:r>
              <a:rPr lang="en-US" dirty="0" err="1" smtClean="0"/>
              <a:t>Vit</a:t>
            </a:r>
            <a:r>
              <a:rPr lang="en-US" dirty="0" smtClean="0"/>
              <a:t>. B12-Haptocorrin complex. The purpose of this complex is to protect Vitamin B12 from hydrochloric acid produced in the stomach. Once the stomach content exits the stomach into the duodenum, </a:t>
            </a:r>
            <a:r>
              <a:rPr lang="en-US" dirty="0" err="1" smtClean="0"/>
              <a:t>haptocorrin</a:t>
            </a:r>
            <a:r>
              <a:rPr lang="en-US" dirty="0" smtClean="0"/>
              <a:t> is cleaved with pancreatic enzymes, releasing the intact vitamin B12. </a:t>
            </a:r>
            <a:r>
              <a:rPr lang="en-US" dirty="0" smtClean="0">
                <a:hlinkClick r:id="rId10" tooltip="Intrinsic factor"/>
              </a:rPr>
              <a:t>Intrinsic factor</a:t>
            </a:r>
            <a:r>
              <a:rPr lang="en-US" dirty="0" smtClean="0"/>
              <a:t> (IF) produced by the parietal cells then binds Vitamin B12, creating a </a:t>
            </a:r>
            <a:r>
              <a:rPr lang="en-US" dirty="0" err="1" smtClean="0"/>
              <a:t>Vit</a:t>
            </a:r>
            <a:r>
              <a:rPr lang="en-US" dirty="0" smtClean="0"/>
              <a:t>. B12-IF complex. This complex is then absorbed at the terminal portion of the </a:t>
            </a:r>
            <a:r>
              <a:rPr lang="en-US" dirty="0" smtClean="0">
                <a:hlinkClick r:id="rId18" tooltip="Ileum"/>
              </a:rPr>
              <a:t>ileum</a:t>
            </a:r>
            <a:r>
              <a:rPr lang="en-US" dirty="0" smtClean="0"/>
              <a:t>.</a:t>
            </a:r>
          </a:p>
          <a:p>
            <a:r>
              <a:rPr lang="en-US" dirty="0" smtClean="0">
                <a:hlinkClick r:id="rId19" tooltip="Mucin"/>
              </a:rPr>
              <a:t>Mucin</a:t>
            </a:r>
            <a:r>
              <a:rPr lang="en-US" dirty="0" smtClean="0"/>
              <a:t>: The stomach has a priority to destroy the bacteria and viruses using its highly acidic environment but also has a duty to protect its own lining from its acid. The way that the stomach achieves this is by secreting mucin and bicarbonate via its mucous cells, and also by having a rapid cell turn-over.</a:t>
            </a:r>
          </a:p>
          <a:p>
            <a:r>
              <a:rPr lang="en-US" dirty="0" smtClean="0">
                <a:hlinkClick r:id="rId20" tooltip="Gastrin"/>
              </a:rPr>
              <a:t>Gastrin</a:t>
            </a:r>
            <a:r>
              <a:rPr lang="en-US" dirty="0" smtClean="0"/>
              <a:t>: This is an important hormone produced by the "</a:t>
            </a:r>
            <a:r>
              <a:rPr lang="en-US" dirty="0" smtClean="0">
                <a:hlinkClick r:id="rId21" tooltip="G cells"/>
              </a:rPr>
              <a:t>G cells</a:t>
            </a:r>
            <a:r>
              <a:rPr lang="en-US" dirty="0" smtClean="0"/>
              <a:t>" of the stomach. G cells produce gastrin in response to stomach stretching occurring after food enters it, and also after stomach exposure to protein. Gastrin is an </a:t>
            </a:r>
            <a:r>
              <a:rPr lang="en-US" dirty="0" smtClean="0">
                <a:hlinkClick r:id="rId22" tooltip="Endocrine"/>
              </a:rPr>
              <a:t>endocrine</a:t>
            </a:r>
            <a:r>
              <a:rPr lang="en-US" dirty="0" smtClean="0"/>
              <a:t> hormone and therefore enters the bloodstream and eventually returns to the stomach where it stimulates </a:t>
            </a:r>
            <a:r>
              <a:rPr lang="en-US" dirty="0" smtClean="0">
                <a:hlinkClick r:id="rId23" tooltip="Parietal cell"/>
              </a:rPr>
              <a:t>parietal cells</a:t>
            </a:r>
            <a:r>
              <a:rPr lang="en-US" dirty="0" smtClean="0"/>
              <a:t> to produce hydrochloric acid (</a:t>
            </a:r>
            <a:r>
              <a:rPr lang="en-US" dirty="0" err="1" smtClean="0"/>
              <a:t>HCl</a:t>
            </a:r>
            <a:r>
              <a:rPr lang="en-US" dirty="0" smtClean="0"/>
              <a:t>) and Intrinsic factor (IF).</a:t>
            </a:r>
          </a:p>
          <a:p>
            <a:r>
              <a:rPr lang="en-US" dirty="0" smtClean="0">
                <a:hlinkClick r:id="rId24" tooltip="Gastric lipase"/>
              </a:rPr>
              <a:t>Gastric Lipase</a:t>
            </a:r>
            <a:r>
              <a:rPr lang="en-US" dirty="0" smtClean="0"/>
              <a:t>: Gastric lipase is an acidic </a:t>
            </a:r>
            <a:r>
              <a:rPr lang="en-US" dirty="0" smtClean="0">
                <a:hlinkClick r:id="rId25" tooltip="Lipase"/>
              </a:rPr>
              <a:t>lipase</a:t>
            </a:r>
            <a:r>
              <a:rPr lang="en-US" dirty="0" smtClean="0"/>
              <a:t> secreted by the </a:t>
            </a:r>
            <a:r>
              <a:rPr lang="en-US" dirty="0" smtClean="0">
                <a:hlinkClick r:id="rId26" tooltip="Gastric chief cell"/>
              </a:rPr>
              <a:t>gastric chief cells</a:t>
            </a:r>
            <a:r>
              <a:rPr lang="en-US" dirty="0" smtClean="0"/>
              <a:t> in the </a:t>
            </a:r>
            <a:r>
              <a:rPr lang="en-US" dirty="0" smtClean="0">
                <a:hlinkClick r:id="rId27" tooltip="Fundic glands"/>
              </a:rPr>
              <a:t>fundic</a:t>
            </a:r>
            <a:r>
              <a:rPr lang="en-US" dirty="0" smtClean="0"/>
              <a:t> mucosa in the </a:t>
            </a:r>
            <a:r>
              <a:rPr lang="en-US" dirty="0" smtClean="0">
                <a:hlinkClick r:id="rId28" tooltip="Stomach"/>
              </a:rPr>
              <a:t>stomach</a:t>
            </a:r>
            <a:r>
              <a:rPr lang="en-US" dirty="0" smtClean="0"/>
              <a:t>. It has a pH optimum of 3-6. Gastric lipase, together with </a:t>
            </a:r>
            <a:r>
              <a:rPr lang="en-US" dirty="0" smtClean="0">
                <a:hlinkClick r:id="rId3" tooltip="Lingual lipase"/>
              </a:rPr>
              <a:t>lingual lipase</a:t>
            </a:r>
            <a:r>
              <a:rPr lang="en-US" dirty="0" smtClean="0"/>
              <a:t>, comprise the two acidic lipases. These lipases, unlike alkaline lipases (such as </a:t>
            </a:r>
            <a:r>
              <a:rPr lang="en-US" dirty="0" smtClean="0">
                <a:hlinkClick r:id="rId29" tooltip="Pancreatic lipase"/>
              </a:rPr>
              <a:t>pancreatic lipase</a:t>
            </a:r>
            <a:r>
              <a:rPr lang="en-US" dirty="0" smtClean="0"/>
              <a:t>), do not require </a:t>
            </a:r>
            <a:r>
              <a:rPr lang="en-US" dirty="0" smtClean="0">
                <a:hlinkClick r:id="rId30" tooltip="Bile acid"/>
              </a:rPr>
              <a:t>bile acid</a:t>
            </a:r>
            <a:r>
              <a:rPr lang="en-US" dirty="0" smtClean="0"/>
              <a:t> or </a:t>
            </a:r>
            <a:r>
              <a:rPr lang="en-US" dirty="0" smtClean="0">
                <a:hlinkClick r:id="rId31" tooltip="Colipase"/>
              </a:rPr>
              <a:t>colipase</a:t>
            </a:r>
            <a:r>
              <a:rPr lang="en-US" dirty="0" smtClean="0"/>
              <a:t> for optimal enzymatic activity. Acidic lipases make up 30% of lipid </a:t>
            </a:r>
            <a:r>
              <a:rPr lang="en-US" dirty="0" smtClean="0">
                <a:hlinkClick r:id="rId32" tooltip="Hydrolysis"/>
              </a:rPr>
              <a:t>hydrolysis</a:t>
            </a:r>
            <a:r>
              <a:rPr lang="en-US" dirty="0" smtClean="0"/>
              <a:t> occurring during digestion in the human adult, with gastric lipase contributing the most of the two acidic lipases. In neonates, acidic lipases are much more important, providing up to 50% of total </a:t>
            </a:r>
            <a:r>
              <a:rPr lang="en-US" dirty="0" err="1" smtClean="0"/>
              <a:t>lipolytic</a:t>
            </a:r>
            <a:r>
              <a:rPr lang="en-US" dirty="0" smtClean="0"/>
              <a:t> activity.</a:t>
            </a:r>
          </a:p>
          <a:p>
            <a:endParaRPr lang="en-US" dirty="0" smtClean="0"/>
          </a:p>
          <a:p>
            <a:r>
              <a:rPr lang="en-US" dirty="0" smtClean="0"/>
              <a:t>Pancreas</a:t>
            </a:r>
          </a:p>
          <a:p>
            <a:r>
              <a:rPr lang="en-US" dirty="0" smtClean="0">
                <a:hlinkClick r:id="rId33" tooltip="Trypsinogen"/>
              </a:rPr>
              <a:t>Trypsinogen</a:t>
            </a:r>
            <a:r>
              <a:rPr lang="en-US" dirty="0" smtClean="0"/>
              <a:t>, which is an inactive(zymogenic) protease that, once activated in the duodenum into </a:t>
            </a:r>
            <a:r>
              <a:rPr lang="en-US" dirty="0" smtClean="0">
                <a:hlinkClick r:id="rId34" tooltip="Trypsin"/>
              </a:rPr>
              <a:t>trypsin</a:t>
            </a:r>
            <a:r>
              <a:rPr lang="en-US" dirty="0" smtClean="0"/>
              <a:t>, breaks down proteins at the basic amino acids. Trypsinogen is activated via the duodenal enzyme </a:t>
            </a:r>
            <a:r>
              <a:rPr lang="en-US" dirty="0" smtClean="0">
                <a:hlinkClick r:id="rId35" tooltip="Enterokinase"/>
              </a:rPr>
              <a:t>enterokinase</a:t>
            </a:r>
            <a:r>
              <a:rPr lang="en-US" dirty="0" smtClean="0"/>
              <a:t> into its active form trypsin.</a:t>
            </a:r>
          </a:p>
          <a:p>
            <a:r>
              <a:rPr lang="en-US" dirty="0" smtClean="0">
                <a:hlinkClick r:id="rId36" tooltip="Chymotrypsinogen"/>
              </a:rPr>
              <a:t>Chymotrypsinogen</a:t>
            </a:r>
            <a:r>
              <a:rPr lang="en-US" dirty="0" smtClean="0"/>
              <a:t>, which is an inactive (zymogenic) protease that, once activated by duodenal </a:t>
            </a:r>
            <a:r>
              <a:rPr lang="en-US" dirty="0" err="1" smtClean="0"/>
              <a:t>enterokinase</a:t>
            </a:r>
            <a:r>
              <a:rPr lang="en-US" dirty="0" smtClean="0"/>
              <a:t>, breaks down proteins at their aromatic amino acids. </a:t>
            </a:r>
            <a:r>
              <a:rPr lang="en-US" dirty="0" err="1" smtClean="0"/>
              <a:t>Chymotrypsinogen</a:t>
            </a:r>
            <a:r>
              <a:rPr lang="en-US" dirty="0" smtClean="0"/>
              <a:t> can also be activated by trypsin.</a:t>
            </a:r>
          </a:p>
          <a:p>
            <a:r>
              <a:rPr lang="en-US" dirty="0" smtClean="0">
                <a:hlinkClick r:id="rId37" tooltip="Carboxypeptidase"/>
              </a:rPr>
              <a:t>Carboxypeptidase</a:t>
            </a:r>
            <a:r>
              <a:rPr lang="en-US" dirty="0" smtClean="0"/>
              <a:t>, which is a protease that takes off the terminal amino acid group from a protein</a:t>
            </a:r>
          </a:p>
          <a:p>
            <a:r>
              <a:rPr lang="en-US" dirty="0" smtClean="0"/>
              <a:t>Several </a:t>
            </a:r>
            <a:r>
              <a:rPr lang="en-US" dirty="0" smtClean="0">
                <a:hlinkClick r:id="rId38" tooltip="Elastase"/>
              </a:rPr>
              <a:t>elastases</a:t>
            </a:r>
            <a:r>
              <a:rPr lang="en-US" dirty="0" smtClean="0"/>
              <a:t> that degrade the protein </a:t>
            </a:r>
            <a:r>
              <a:rPr lang="en-US" dirty="0" smtClean="0">
                <a:hlinkClick r:id="rId39" tooltip="Elastin"/>
              </a:rPr>
              <a:t>elastin</a:t>
            </a:r>
            <a:r>
              <a:rPr lang="en-US" dirty="0" smtClean="0"/>
              <a:t> and some other proteins.</a:t>
            </a:r>
          </a:p>
          <a:p>
            <a:r>
              <a:rPr lang="en-US" dirty="0" smtClean="0">
                <a:hlinkClick r:id="rId29" tooltip="Pancreatic lipase"/>
              </a:rPr>
              <a:t>Pancreatic lipase</a:t>
            </a:r>
            <a:r>
              <a:rPr lang="en-US" dirty="0" smtClean="0"/>
              <a:t> that degrades triglycerides into fatty acids and glycerol.</a:t>
            </a:r>
          </a:p>
          <a:p>
            <a:r>
              <a:rPr lang="en-US" dirty="0" smtClean="0">
                <a:hlinkClick r:id="rId40" tooltip="Sterol esterase"/>
              </a:rPr>
              <a:t>Sterol esterase</a:t>
            </a:r>
            <a:endParaRPr lang="en-US" dirty="0" smtClean="0"/>
          </a:p>
          <a:p>
            <a:r>
              <a:rPr lang="en-US" dirty="0" smtClean="0">
                <a:hlinkClick r:id="rId41" tooltip="Phospholipase"/>
              </a:rPr>
              <a:t>Phospholipase</a:t>
            </a:r>
            <a:endParaRPr lang="en-US" dirty="0" smtClean="0"/>
          </a:p>
          <a:p>
            <a:r>
              <a:rPr lang="en-US" dirty="0" smtClean="0"/>
              <a:t>Several </a:t>
            </a:r>
            <a:r>
              <a:rPr lang="en-US" dirty="0" smtClean="0">
                <a:hlinkClick r:id="rId42" tooltip="Nuclease"/>
              </a:rPr>
              <a:t>nucleases</a:t>
            </a:r>
            <a:r>
              <a:rPr lang="en-US" dirty="0" smtClean="0"/>
              <a:t> that degrade nucleic acids, like </a:t>
            </a:r>
            <a:r>
              <a:rPr lang="en-US" dirty="0" smtClean="0">
                <a:hlinkClick r:id="rId43" tooltip="DNAase"/>
              </a:rPr>
              <a:t>DNAase</a:t>
            </a:r>
            <a:r>
              <a:rPr lang="en-US" dirty="0" smtClean="0"/>
              <a:t> and </a:t>
            </a:r>
            <a:r>
              <a:rPr lang="en-US" dirty="0" smtClean="0">
                <a:hlinkClick r:id="rId44" tooltip="RNAase"/>
              </a:rPr>
              <a:t>RNAase</a:t>
            </a:r>
            <a:endParaRPr lang="en-US" dirty="0" smtClean="0"/>
          </a:p>
          <a:p>
            <a:r>
              <a:rPr lang="en-US" dirty="0" smtClean="0">
                <a:hlinkClick r:id="rId45" tooltip="Pancreatic amylase"/>
              </a:rPr>
              <a:t>Pancreatic amylase</a:t>
            </a:r>
            <a:r>
              <a:rPr lang="en-US" dirty="0" smtClean="0"/>
              <a:t> that breaks down starch and </a:t>
            </a:r>
            <a:r>
              <a:rPr lang="en-US" dirty="0" smtClean="0">
                <a:hlinkClick r:id="rId46" tooltip="Glycogen"/>
              </a:rPr>
              <a:t>glycogen</a:t>
            </a:r>
            <a:r>
              <a:rPr lang="en-US" dirty="0" smtClean="0"/>
              <a:t> which are alpha-linked glucose polymers. Humans lack the </a:t>
            </a:r>
            <a:r>
              <a:rPr lang="en-US" dirty="0" err="1" smtClean="0"/>
              <a:t>cellulases</a:t>
            </a:r>
            <a:r>
              <a:rPr lang="en-US" dirty="0" smtClean="0"/>
              <a:t> to digest the carbohydrate </a:t>
            </a:r>
            <a:r>
              <a:rPr lang="en-US" dirty="0" smtClean="0">
                <a:hlinkClick r:id="rId47" tooltip="Cellulose"/>
              </a:rPr>
              <a:t>cellulose</a:t>
            </a:r>
            <a:r>
              <a:rPr lang="en-US" dirty="0" smtClean="0"/>
              <a:t> which is a beta-linked glucose polymer.</a:t>
            </a:r>
          </a:p>
          <a:p>
            <a:endParaRPr lang="en-US" dirty="0" smtClean="0"/>
          </a:p>
          <a:p>
            <a:r>
              <a:rPr lang="en-US" dirty="0" smtClean="0"/>
              <a:t>Small</a:t>
            </a:r>
            <a:r>
              <a:rPr lang="en-US" baseline="0" dirty="0" smtClean="0"/>
              <a:t> Intestine</a:t>
            </a:r>
          </a:p>
          <a:p>
            <a:r>
              <a:rPr lang="en-US" dirty="0" smtClean="0">
                <a:hlinkClick r:id="rId48" tooltip="Erepsin"/>
              </a:rPr>
              <a:t>Erepsin</a:t>
            </a:r>
            <a:r>
              <a:rPr lang="en-US" dirty="0" smtClean="0"/>
              <a:t>: It converts peptones and polypeptides into amino acids. </a:t>
            </a:r>
            <a:r>
              <a:rPr lang="en-US" dirty="0" smtClean="0">
                <a:hlinkClick r:id="rId49" tooltip="Maltase"/>
              </a:rPr>
              <a:t>Maltase</a:t>
            </a:r>
            <a:r>
              <a:rPr lang="en-US" dirty="0" smtClean="0"/>
              <a:t>: It converts maltose into glucose. </a:t>
            </a:r>
            <a:r>
              <a:rPr lang="en-US" dirty="0" smtClean="0">
                <a:hlinkClick r:id="rId50" tooltip="Lactase"/>
              </a:rPr>
              <a:t>Lactase</a:t>
            </a:r>
            <a:r>
              <a:rPr lang="en-US" dirty="0" smtClean="0"/>
              <a:t>: This is a significant brush border enzyme that converts lactose into glucose and galactose. A majority of Middle-Eastern and Asian population lack this enzyme. This enzyme also decreases with age. As such </a:t>
            </a:r>
            <a:r>
              <a:rPr lang="en-US" dirty="0" smtClean="0">
                <a:hlinkClick r:id="rId51" tooltip="Lactose intolerance"/>
              </a:rPr>
              <a:t>lactose intolerance</a:t>
            </a:r>
            <a:r>
              <a:rPr lang="en-US" dirty="0" smtClean="0"/>
              <a:t> is often a common abdominal complaint in the Middle-Eastern, Asian, and older population, manifesting with bloating, abdominal pain, and </a:t>
            </a:r>
            <a:r>
              <a:rPr lang="en-US" dirty="0" smtClean="0">
                <a:hlinkClick r:id="rId52" tooltip="Osmotic diarrhea (page does not exist)"/>
              </a:rPr>
              <a:t>osmotic diarrhea</a:t>
            </a:r>
            <a:r>
              <a:rPr lang="en-US" dirty="0" smtClean="0"/>
              <a:t>. </a:t>
            </a:r>
            <a:r>
              <a:rPr lang="en-US" dirty="0" smtClean="0">
                <a:hlinkClick r:id="rId53" tooltip="Sucrase"/>
              </a:rPr>
              <a:t>Sucrase</a:t>
            </a:r>
            <a:r>
              <a:rPr lang="en-US" dirty="0" smtClean="0"/>
              <a:t>: It converts sucrose into glucose and fructose.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ADB93-77EA-C74F-9C91-293BB61BD5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91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Bacterial overgrowth in small intestine</a:t>
            </a:r>
            <a:endParaRPr lang="en-US" dirty="0" smtClean="0"/>
          </a:p>
          <a:p>
            <a:r>
              <a:rPr lang="en-US" dirty="0" smtClean="0"/>
              <a:t>Skin rashes, acne, eczema</a:t>
            </a:r>
          </a:p>
          <a:p>
            <a:r>
              <a:rPr lang="en-US" dirty="0" smtClean="0"/>
              <a:t>Brain fog, headaches,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moodswings</a:t>
            </a:r>
            <a:endParaRPr lang="en-US" baseline="0" dirty="0" smtClean="0"/>
          </a:p>
          <a:p>
            <a:r>
              <a:rPr lang="en-US" baseline="0" dirty="0" smtClean="0"/>
              <a:t>Joint and myofascial pain</a:t>
            </a:r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ADB93-77EA-C74F-9C91-293BB61BD5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9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815C-55C1-5440-A9A2-88A0BDA1A1F8}" type="datetimeFigureOut">
              <a:rPr lang="en-US" smtClean="0"/>
              <a:t>12/9/17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B6E9-F43B-CA47-ABDD-8BF430823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4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815C-55C1-5440-A9A2-88A0BDA1A1F8}" type="datetimeFigureOut">
              <a:rPr lang="en-US" smtClean="0"/>
              <a:t>12/9/17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B6E9-F43B-CA47-ABDD-8BF430823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8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815C-55C1-5440-A9A2-88A0BDA1A1F8}" type="datetimeFigureOut">
              <a:rPr lang="en-US" smtClean="0"/>
              <a:t>12/9/17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B6E9-F43B-CA47-ABDD-8BF430823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3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815C-55C1-5440-A9A2-88A0BDA1A1F8}" type="datetimeFigureOut">
              <a:rPr lang="en-US" smtClean="0"/>
              <a:t>12/9/17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B6E9-F43B-CA47-ABDD-8BF430823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1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815C-55C1-5440-A9A2-88A0BDA1A1F8}" type="datetimeFigureOut">
              <a:rPr lang="en-US" smtClean="0"/>
              <a:t>12/9/17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B6E9-F43B-CA47-ABDD-8BF430823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4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815C-55C1-5440-A9A2-88A0BDA1A1F8}" type="datetimeFigureOut">
              <a:rPr lang="en-US" smtClean="0"/>
              <a:t>12/9/17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B6E9-F43B-CA47-ABDD-8BF430823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815C-55C1-5440-A9A2-88A0BDA1A1F8}" type="datetimeFigureOut">
              <a:rPr lang="en-US" smtClean="0"/>
              <a:t>12/9/17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B6E9-F43B-CA47-ABDD-8BF430823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2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815C-55C1-5440-A9A2-88A0BDA1A1F8}" type="datetimeFigureOut">
              <a:rPr lang="en-US" smtClean="0"/>
              <a:t>12/9/17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B6E9-F43B-CA47-ABDD-8BF430823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3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815C-55C1-5440-A9A2-88A0BDA1A1F8}" type="datetimeFigureOut">
              <a:rPr lang="en-US" smtClean="0"/>
              <a:t>12/9/17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B6E9-F43B-CA47-ABDD-8BF430823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815C-55C1-5440-A9A2-88A0BDA1A1F8}" type="datetimeFigureOut">
              <a:rPr lang="en-US" smtClean="0"/>
              <a:t>12/9/17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B6E9-F43B-CA47-ABDD-8BF430823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6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815C-55C1-5440-A9A2-88A0BDA1A1F8}" type="datetimeFigureOut">
              <a:rPr lang="en-US" smtClean="0"/>
              <a:t>12/9/17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B6E9-F43B-CA47-ABDD-8BF430823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45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8815C-55C1-5440-A9A2-88A0BDA1A1F8}" type="datetimeFigureOut">
              <a:rPr lang="en-US" smtClean="0"/>
              <a:t>12/9/17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FB6E9-F43B-CA47-ABDD-8BF430823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2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00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21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24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1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0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03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63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88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73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66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6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75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6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36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1121</Words>
  <Application>Microsoft Macintosh PowerPoint</Application>
  <PresentationFormat>Widescreen</PresentationFormat>
  <Paragraphs>58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Buck Anderson</dc:creator>
  <cp:lastModifiedBy>Buck Anderson</cp:lastModifiedBy>
  <cp:revision>1</cp:revision>
  <dcterms:created xsi:type="dcterms:W3CDTF">2017-12-09T22:13:58Z</dcterms:created>
  <dcterms:modified xsi:type="dcterms:W3CDTF">2017-12-09T22:16:42Z</dcterms:modified>
</cp:coreProperties>
</file>