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83871"/>
  </p:normalViewPr>
  <p:slideViewPr>
    <p:cSldViewPr snapToGrid="0" snapToObjects="1">
      <p:cViewPr varScale="1">
        <p:scale>
          <a:sx n="113" d="100"/>
          <a:sy n="113" d="100"/>
        </p:scale>
        <p:origin x="200" y="1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CC876-40C0-164F-A12A-F2920353DFEB}" type="datetimeFigureOut">
              <a:rPr lang="en-US" smtClean="0"/>
              <a:t>12/18/17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A7F56-F1D1-A748-B3E0-7D4A6F63FA15}" type="slidenum">
              <a:rPr lang="en-US" smtClean="0"/>
              <a:t>‹#›</a:t>
            </a:fld>
            <a:endParaRPr lang="en-US"/>
          </a:p>
        </p:txBody>
      </p:sp>
    </p:spTree>
    <p:extLst>
      <p:ext uri="{BB962C8B-B14F-4D97-AF65-F5344CB8AC3E}">
        <p14:creationId xmlns:p14="http://schemas.microsoft.com/office/powerpoint/2010/main" val="19070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_____, and I am an independent distributor of Young Living Essential Oils. Today we are going to learn about Young Living—our history, our values, and our company, as well as discover what essential oils are and how to use them and explore the oils that are in the Starter Kit.  </a:t>
            </a:r>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1</a:t>
            </a:fld>
            <a:endParaRPr lang="en-US"/>
          </a:p>
        </p:txBody>
      </p:sp>
    </p:spTree>
    <p:extLst>
      <p:ext uri="{BB962C8B-B14F-4D97-AF65-F5344CB8AC3E}">
        <p14:creationId xmlns:p14="http://schemas.microsoft.com/office/powerpoint/2010/main" val="10604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smtClean="0">
                <a:ln>
                  <a:noFill/>
                </a:ln>
                <a:solidFill>
                  <a:prstClr val="black"/>
                </a:solidFill>
                <a:effectLst/>
                <a:uLnTx/>
                <a:uFillTx/>
                <a:latin typeface="+mn-lt"/>
              </a:rPr>
              <a:t>PanAway</a:t>
            </a:r>
            <a:r>
              <a:rPr kumimoji="0" lang="en-US" sz="1200" b="0" i="0" u="none" strike="noStrike" kern="1200" cap="none" spc="0" normalizeH="0" baseline="0" noProof="0" dirty="0" smtClean="0">
                <a:ln>
                  <a:noFill/>
                </a:ln>
                <a:solidFill>
                  <a:prstClr val="black"/>
                </a:solidFill>
                <a:effectLst/>
                <a:uLnTx/>
                <a:uFillTx/>
                <a:latin typeface="+mn-lt"/>
              </a:rPr>
              <a:t> combines Peppermint, Wintergreen, Clove, and </a:t>
            </a:r>
            <a:r>
              <a:rPr kumimoji="0" lang="en-US" sz="1200" b="0" i="0" u="none" strike="noStrike" kern="1200" cap="none" spc="0" normalizeH="0" baseline="0" noProof="0" dirty="0" err="1" smtClean="0">
                <a:ln>
                  <a:noFill/>
                </a:ln>
                <a:solidFill>
                  <a:prstClr val="black"/>
                </a:solidFill>
                <a:effectLst/>
                <a:uLnTx/>
                <a:uFillTx/>
                <a:latin typeface="+mn-lt"/>
              </a:rPr>
              <a:t>Helichrysum</a:t>
            </a:r>
            <a:r>
              <a:rPr kumimoji="0" lang="en-US" sz="1200" b="0" i="0" u="none" strike="noStrike" kern="1200" cap="none" spc="0" normalizeH="0" baseline="0" noProof="0" dirty="0" smtClean="0">
                <a:ln>
                  <a:noFill/>
                </a:ln>
                <a:solidFill>
                  <a:prstClr val="black"/>
                </a:solidFill>
                <a:effectLst/>
                <a:uLnTx/>
                <a:uFillTx/>
                <a:latin typeface="+mn-lt"/>
              </a:rPr>
              <a:t> and is one of our best-selling blends. </a:t>
            </a:r>
            <a:r>
              <a:rPr kumimoji="0" lang="en-US" sz="1200" b="1" i="0" u="none" strike="noStrike" kern="1200" cap="none" spc="0" normalizeH="0" baseline="0" noProof="0" dirty="0" smtClean="0">
                <a:ln>
                  <a:noFill/>
                </a:ln>
                <a:solidFill>
                  <a:prstClr val="black"/>
                </a:solidFill>
                <a:effectLst/>
                <a:uLnTx/>
                <a:uFillTx/>
                <a:latin typeface="+mn-lt"/>
              </a:rPr>
              <a:t>[READ SLIDE]</a:t>
            </a: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It also</a:t>
            </a:r>
            <a:r>
              <a:rPr lang="en-US" sz="1200" b="0" kern="1200" baseline="0" dirty="0" smtClean="0">
                <a:solidFill>
                  <a:schemeClr val="tx1"/>
                </a:solidFill>
                <a:latin typeface="+mn-lt"/>
                <a:ea typeface="+mn-ea"/>
                <a:cs typeface="+mn-cs"/>
              </a:rPr>
              <a:t> i</a:t>
            </a:r>
            <a:r>
              <a:rPr lang="en-US" sz="1200" b="0" kern="1200" dirty="0" smtClean="0">
                <a:solidFill>
                  <a:schemeClr val="tx1"/>
                </a:solidFill>
                <a:latin typeface="+mn-lt"/>
                <a:ea typeface="+mn-ea"/>
                <a:cs typeface="+mn-cs"/>
              </a:rPr>
              <a:t>ncludes the naturally occurring constituents methyl salicylate, gamma-</a:t>
            </a:r>
            <a:r>
              <a:rPr lang="en-US" sz="1200" b="0" kern="1200" dirty="0" err="1" smtClean="0">
                <a:solidFill>
                  <a:schemeClr val="tx1"/>
                </a:solidFill>
                <a:latin typeface="+mn-lt"/>
                <a:ea typeface="+mn-ea"/>
                <a:cs typeface="+mn-cs"/>
              </a:rPr>
              <a:t>curcumene</a:t>
            </a:r>
            <a:r>
              <a:rPr lang="en-US" sz="1200" b="0" kern="1200" dirty="0" smtClean="0">
                <a:solidFill>
                  <a:schemeClr val="tx1"/>
                </a:solidFill>
                <a:latin typeface="+mn-lt"/>
                <a:ea typeface="+mn-ea"/>
                <a:cs typeface="+mn-cs"/>
              </a:rPr>
              <a:t>, menthol, and eugenol.</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D4A7F56-F1D1-A748-B3E0-7D4A6F63FA15}" type="slidenum">
              <a:rPr lang="en-US" smtClean="0"/>
              <a:t>15</a:t>
            </a:fld>
            <a:endParaRPr lang="en-US"/>
          </a:p>
        </p:txBody>
      </p:sp>
    </p:spTree>
    <p:extLst>
      <p:ext uri="{BB962C8B-B14F-4D97-AF65-F5344CB8AC3E}">
        <p14:creationId xmlns:p14="http://schemas.microsoft.com/office/powerpoint/2010/main" val="94316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In addition to all these uses, Frankincense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m</a:t>
            </a:r>
            <a:r>
              <a:rPr lang="en-US" sz="1200" kern="1200" dirty="0" smtClean="0">
                <a:solidFill>
                  <a:schemeClr val="tx1"/>
                </a:solidFill>
                <a:latin typeface="+mn-lt"/>
                <a:ea typeface="+mn-ea"/>
                <a:cs typeface="+mn-cs"/>
              </a:rPr>
              <a:t>ay also help smooth the appearance of healthy-looking skin.</a:t>
            </a:r>
            <a:r>
              <a:rPr lang="en-US" sz="1200" kern="1200" baseline="0" dirty="0" smtClean="0">
                <a:solidFill>
                  <a:schemeClr val="tx1"/>
                </a:solidFill>
                <a:latin typeface="+mn-lt"/>
                <a:ea typeface="+mn-ea"/>
                <a:cs typeface="+mn-cs"/>
              </a:rPr>
              <a:t> It i</a:t>
            </a:r>
            <a:r>
              <a:rPr lang="en-US" sz="1200" kern="1200" dirty="0" smtClean="0">
                <a:solidFill>
                  <a:schemeClr val="tx1"/>
                </a:solidFill>
                <a:latin typeface="+mn-lt"/>
                <a:ea typeface="+mn-ea"/>
                <a:cs typeface="+mn-cs"/>
              </a:rPr>
              <a:t>ncludes the naturally occurring constituent alpha-</a:t>
            </a:r>
            <a:r>
              <a:rPr lang="en-US" sz="1200" kern="1200" dirty="0" err="1" smtClean="0">
                <a:solidFill>
                  <a:schemeClr val="tx1"/>
                </a:solidFill>
                <a:latin typeface="+mn-lt"/>
                <a:ea typeface="+mn-ea"/>
                <a:cs typeface="+mn-cs"/>
              </a:rPr>
              <a:t>pinene</a:t>
            </a:r>
            <a:r>
              <a:rPr lang="en-US" sz="1200" kern="1200" baseline="0" dirty="0" smtClean="0">
                <a:solidFill>
                  <a:schemeClr val="tx1"/>
                </a:solidFill>
                <a:latin typeface="+mn-lt"/>
                <a:ea typeface="+mn-ea"/>
                <a:cs typeface="+mn-cs"/>
              </a:rPr>
              <a:t> and is a k</a:t>
            </a:r>
            <a:r>
              <a:rPr lang="en-US" sz="1200" kern="1200" dirty="0" smtClean="0">
                <a:solidFill>
                  <a:schemeClr val="tx1"/>
                </a:solidFill>
                <a:latin typeface="+mn-lt"/>
                <a:ea typeface="+mn-ea"/>
                <a:cs typeface="+mn-cs"/>
              </a:rPr>
              <a:t>ey ingredient in many products, including </a:t>
            </a:r>
            <a:r>
              <a:rPr lang="en-US" sz="1200" kern="1200" dirty="0" err="1" smtClean="0">
                <a:solidFill>
                  <a:schemeClr val="tx1"/>
                </a:solidFill>
                <a:latin typeface="+mn-lt"/>
                <a:ea typeface="+mn-ea"/>
                <a:cs typeface="+mn-cs"/>
              </a:rPr>
              <a:t>Boswellia</a:t>
            </a:r>
            <a:r>
              <a:rPr lang="en-US" sz="1200" kern="1200" dirty="0" smtClean="0">
                <a:solidFill>
                  <a:schemeClr val="tx1"/>
                </a:solidFill>
                <a:latin typeface="+mn-lt"/>
                <a:ea typeface="+mn-ea"/>
                <a:cs typeface="+mn-cs"/>
              </a:rPr>
              <a:t> Wrinkle Cream, Brain Power, Awaken, Highest Potential, and Forgiveness—favorite</a:t>
            </a:r>
            <a:r>
              <a:rPr lang="en-US" sz="1200" kern="1200" baseline="0" dirty="0" smtClean="0">
                <a:solidFill>
                  <a:schemeClr val="tx1"/>
                </a:solidFill>
                <a:latin typeface="+mn-lt"/>
                <a:ea typeface="+mn-ea"/>
                <a:cs typeface="+mn-cs"/>
              </a:rPr>
              <a:t> products for many members.</a:t>
            </a: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19</a:t>
            </a:fld>
            <a:endParaRPr lang="en-US"/>
          </a:p>
        </p:txBody>
      </p:sp>
    </p:spTree>
    <p:extLst>
      <p:ext uri="{BB962C8B-B14F-4D97-AF65-F5344CB8AC3E}">
        <p14:creationId xmlns:p14="http://schemas.microsoft.com/office/powerpoint/2010/main" val="113046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Some people choose to use essential oils internally by adding them to water or liquid, placing them in a capsule, or taking one of Young Living’s oil-infused products. Peppermint, for example, can help promote healthy bowel function and support overall digestion when taken internally.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rPr>
              <a:t>[TIP: You may want to make a batch of </a:t>
            </a:r>
            <a:r>
              <a:rPr kumimoji="0" lang="en-US" sz="1200" b="1" i="0" u="none" strike="noStrike" kern="1200" cap="none" spc="0" normalizeH="0" baseline="0" noProof="0" dirty="0" err="1" smtClean="0">
                <a:ln>
                  <a:noFill/>
                </a:ln>
                <a:solidFill>
                  <a:prstClr val="black"/>
                </a:solidFill>
                <a:effectLst/>
                <a:uLnTx/>
                <a:uFillTx/>
                <a:latin typeface="+mn-lt"/>
              </a:rPr>
              <a:t>NingXia</a:t>
            </a:r>
            <a:r>
              <a:rPr kumimoji="0" lang="en-US" sz="1200" b="1" i="0" u="none" strike="noStrike" kern="1200" cap="none" spc="0" normalizeH="0" baseline="0" noProof="0" dirty="0" smtClean="0">
                <a:ln>
                  <a:noFill/>
                </a:ln>
                <a:solidFill>
                  <a:prstClr val="black"/>
                </a:solidFill>
                <a:effectLst/>
                <a:uLnTx/>
                <a:uFillTx/>
                <a:latin typeface="+mn-lt"/>
              </a:rPr>
              <a:t> Red punch by adding half </a:t>
            </a:r>
            <a:r>
              <a:rPr kumimoji="0" lang="en-US" sz="1200" b="1" i="0" u="none" strike="noStrike" kern="1200" cap="none" spc="0" normalizeH="0" baseline="0" noProof="0" dirty="0" err="1" smtClean="0">
                <a:ln>
                  <a:noFill/>
                </a:ln>
                <a:solidFill>
                  <a:prstClr val="black"/>
                </a:solidFill>
                <a:effectLst/>
                <a:uLnTx/>
                <a:uFillTx/>
                <a:latin typeface="+mn-lt"/>
              </a:rPr>
              <a:t>NingXia</a:t>
            </a:r>
            <a:r>
              <a:rPr kumimoji="0" lang="en-US" sz="1200" b="1" i="0" u="none" strike="noStrike" kern="1200" cap="none" spc="0" normalizeH="0" baseline="0" noProof="0" dirty="0" smtClean="0">
                <a:ln>
                  <a:noFill/>
                </a:ln>
                <a:solidFill>
                  <a:prstClr val="black"/>
                </a:solidFill>
                <a:effectLst/>
                <a:uLnTx/>
                <a:uFillTx/>
                <a:latin typeface="+mn-lt"/>
              </a:rPr>
              <a:t> Red and half club soda with a few drops of your favorite essential oil, such as Orange, Lemon, or Tangerine, and pass around samples.]  </a:t>
            </a:r>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21</a:t>
            </a:fld>
            <a:endParaRPr lang="en-US"/>
          </a:p>
        </p:txBody>
      </p:sp>
    </p:spTree>
    <p:extLst>
      <p:ext uri="{BB962C8B-B14F-4D97-AF65-F5344CB8AC3E}">
        <p14:creationId xmlns:p14="http://schemas.microsoft.com/office/powerpoint/2010/main" val="93126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Thieves is a blend of Lemon, Cinnamon, Clove, Rosemary, and Eucalyptus</a:t>
            </a:r>
            <a:r>
              <a:rPr lang="en-US" baseline="0" dirty="0" smtClean="0"/>
              <a:t> </a:t>
            </a:r>
            <a:r>
              <a:rPr lang="en-US" baseline="0" dirty="0" err="1" smtClean="0"/>
              <a:t>Radiata</a:t>
            </a:r>
            <a:r>
              <a:rPr lang="en-US" baseline="0" dirty="0" smtClean="0"/>
              <a:t>. Many people love Thieves because: </a:t>
            </a:r>
            <a:r>
              <a:rPr lang="en-US" b="1" baseline="0" dirty="0" smtClean="0"/>
              <a:t>[READ SLIDE] </a:t>
            </a:r>
          </a:p>
          <a:p>
            <a:endParaRPr lang="en-US" b="1" baseline="0" dirty="0" smtClean="0"/>
          </a:p>
          <a:p>
            <a:r>
              <a:rPr lang="en-US" baseline="0" dirty="0" smtClean="0"/>
              <a:t>There are so many ways to use Thieves:</a:t>
            </a:r>
          </a:p>
          <a:p>
            <a:pPr marL="171450" indent="-171450">
              <a:buFont typeface="Arial"/>
              <a:buChar char="•"/>
            </a:pPr>
            <a:r>
              <a:rPr lang="en-US" sz="1200" kern="1200" dirty="0" smtClean="0">
                <a:solidFill>
                  <a:schemeClr val="tx1"/>
                </a:solidFill>
                <a:latin typeface="+mn-lt"/>
                <a:ea typeface="+mn-ea"/>
                <a:cs typeface="+mn-cs"/>
              </a:rPr>
              <a:t>Add to food or beverages to enhance their flavor. </a:t>
            </a:r>
          </a:p>
          <a:p>
            <a:pPr marL="171450" indent="-171450">
              <a:buFont typeface="Arial"/>
              <a:buChar char="•"/>
            </a:pPr>
            <a:r>
              <a:rPr lang="en-US" sz="1200" kern="1200" dirty="0" smtClean="0">
                <a:solidFill>
                  <a:schemeClr val="tx1"/>
                </a:solidFill>
                <a:latin typeface="+mn-lt"/>
                <a:ea typeface="+mn-ea"/>
                <a:cs typeface="+mn-cs"/>
              </a:rPr>
              <a:t>Add a drop to hot drinks to add a spicy zing. (Clove, Lemon, Cinnamon, Rosemary) </a:t>
            </a:r>
          </a:p>
          <a:p>
            <a:pPr marL="171450" indent="-171450">
              <a:buFont typeface="Arial"/>
              <a:buChar char="•"/>
            </a:pPr>
            <a:r>
              <a:rPr lang="en-US" sz="1200" kern="1200" dirty="0" smtClean="0">
                <a:solidFill>
                  <a:schemeClr val="tx1"/>
                </a:solidFill>
                <a:latin typeface="+mn-lt"/>
                <a:ea typeface="+mn-ea"/>
                <a:cs typeface="+mn-cs"/>
              </a:rPr>
              <a:t>Includes Clove, which was used traditionally as a spice for flavoring food. </a:t>
            </a:r>
          </a:p>
          <a:p>
            <a:pPr marL="171450" indent="-171450">
              <a:buFont typeface="Arial"/>
              <a:buChar char="•"/>
            </a:pPr>
            <a:r>
              <a:rPr lang="en-US" sz="1200" kern="1200" dirty="0" smtClean="0">
                <a:solidFill>
                  <a:schemeClr val="tx1"/>
                </a:solidFill>
                <a:latin typeface="+mn-lt"/>
                <a:ea typeface="+mn-ea"/>
                <a:cs typeface="+mn-cs"/>
              </a:rPr>
              <a:t>Use 1 drop Thieves and 2 drops Orange as a refreshing flavor to complement your favorite beverage.</a:t>
            </a:r>
          </a:p>
          <a:p>
            <a:pPr marL="171450" indent="-171450">
              <a:buFont typeface="Arial"/>
              <a:buChar char="•"/>
            </a:pPr>
            <a:r>
              <a:rPr lang="en-US" sz="1200" kern="1200" dirty="0" smtClean="0">
                <a:solidFill>
                  <a:schemeClr val="tx1"/>
                </a:solidFill>
                <a:latin typeface="+mn-lt"/>
                <a:ea typeface="+mn-ea"/>
                <a:cs typeface="+mn-cs"/>
              </a:rPr>
              <a:t>Add 1 drop to a cup of warm water as part of a wellness regimen.</a:t>
            </a:r>
            <a:endParaRPr lang="en-US" baseline="0" dirty="0" smtClean="0"/>
          </a:p>
          <a:p>
            <a:endParaRPr lang="en-US" dirty="0" smtClean="0"/>
          </a:p>
          <a:p>
            <a:r>
              <a:rPr lang="en-US" dirty="0" smtClean="0"/>
              <a:t>Thieves</a:t>
            </a:r>
            <a:r>
              <a:rPr lang="en-US" baseline="0" dirty="0" smtClean="0"/>
              <a:t> contains oils that have been extensively researched:</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Includes the naturally occurring constituent limonene. (Lemon, Eucalyptus </a:t>
            </a:r>
            <a:r>
              <a:rPr lang="en-US" sz="1200" kern="1200" dirty="0" err="1" smtClean="0">
                <a:solidFill>
                  <a:schemeClr val="tx1"/>
                </a:solidFill>
                <a:latin typeface="+mn-lt"/>
                <a:ea typeface="+mn-ea"/>
                <a:cs typeface="+mn-cs"/>
              </a:rPr>
              <a:t>Radiata</a:t>
            </a:r>
            <a:r>
              <a:rPr lang="en-US" sz="1200" kern="1200" dirty="0" smtClean="0">
                <a:solidFill>
                  <a:schemeClr val="tx1"/>
                </a:solidFill>
                <a:latin typeface="+mn-lt"/>
                <a:ea typeface="+mn-ea"/>
                <a:cs typeface="+mn-cs"/>
              </a:rPr>
              <a:t>, Rosemary)</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Includes the naturally occurring constituent eugenol. (Clove, Cinnamon)</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Includes the naturally occurring constituent eucalyptol. (Eucalyptus </a:t>
            </a:r>
            <a:r>
              <a:rPr lang="en-US" sz="1200" kern="1200" dirty="0" err="1" smtClean="0">
                <a:solidFill>
                  <a:schemeClr val="tx1"/>
                </a:solidFill>
                <a:latin typeface="+mn-lt"/>
                <a:ea typeface="+mn-ea"/>
                <a:cs typeface="+mn-cs"/>
              </a:rPr>
              <a:t>Radiata</a:t>
            </a:r>
            <a:r>
              <a:rPr lang="en-US" sz="1200" kern="1200" dirty="0" smtClean="0">
                <a:solidFill>
                  <a:schemeClr val="tx1"/>
                </a:solidFill>
                <a:latin typeface="+mn-lt"/>
                <a:ea typeface="+mn-ea"/>
                <a:cs typeface="+mn-cs"/>
              </a:rPr>
              <a:t>, Rosemary)</a:t>
            </a:r>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28</a:t>
            </a:fld>
            <a:endParaRPr lang="en-US"/>
          </a:p>
        </p:txBody>
      </p:sp>
    </p:spTree>
    <p:extLst>
      <p:ext uri="{BB962C8B-B14F-4D97-AF65-F5344CB8AC3E}">
        <p14:creationId xmlns:p14="http://schemas.microsoft.com/office/powerpoint/2010/main" val="85662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is Copaiba.</a:t>
            </a:r>
            <a:r>
              <a:rPr lang="en-US" baseline="0" dirty="0" smtClean="0"/>
              <a:t> </a:t>
            </a:r>
            <a:r>
              <a:rPr lang="en-US" b="1" baseline="0" dirty="0" smtClean="0"/>
              <a:t>[READ SLIDE]</a:t>
            </a:r>
          </a:p>
          <a:p>
            <a:endParaRPr lang="en-US" b="1" dirty="0" smtClean="0"/>
          </a:p>
          <a:p>
            <a:r>
              <a:rPr lang="en-US" dirty="0" smtClean="0"/>
              <a:t>Copaiba</a:t>
            </a:r>
            <a:r>
              <a:rPr lang="en-US" baseline="0" dirty="0" smtClean="0"/>
              <a:t> is also great for mixing with honey and warm water to create a tea.</a:t>
            </a:r>
          </a:p>
          <a:p>
            <a:endParaRPr lang="en-US" baseline="0" dirty="0" smtClean="0"/>
          </a:p>
          <a:p>
            <a:r>
              <a:rPr lang="en-US" b="1" baseline="0" dirty="0" smtClean="0"/>
              <a:t>[TIP: Copaiba is pronounced KOH-PIE-EE-BA.]</a:t>
            </a:r>
            <a:endParaRPr lang="en-US" b="1" dirty="0" smtClean="0"/>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29</a:t>
            </a:fld>
            <a:endParaRPr lang="en-US"/>
          </a:p>
        </p:txBody>
      </p:sp>
    </p:spTree>
    <p:extLst>
      <p:ext uri="{BB962C8B-B14F-4D97-AF65-F5344CB8AC3E}">
        <p14:creationId xmlns:p14="http://schemas.microsoft.com/office/powerpoint/2010/main" val="532694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DiGize</a:t>
            </a:r>
            <a:r>
              <a:rPr lang="en-US" dirty="0" smtClean="0"/>
              <a:t> contains Tarragon, Juniper, Anise, Ginger, Fennel, Patchouli, Peppermint, and Lemongrass essential oils.</a:t>
            </a:r>
            <a:r>
              <a:rPr lang="en-US" baseline="0" dirty="0" smtClean="0"/>
              <a:t> </a:t>
            </a:r>
            <a:r>
              <a:rPr lang="en-US" b="1" dirty="0" smtClean="0"/>
              <a:t>[READ SLIDE]</a:t>
            </a:r>
          </a:p>
          <a:p>
            <a:endParaRPr lang="en-US" dirty="0" smtClean="0"/>
          </a:p>
          <a:p>
            <a:r>
              <a:rPr lang="en-US" dirty="0" err="1" smtClean="0"/>
              <a:t>DiGize</a:t>
            </a:r>
            <a:r>
              <a:rPr lang="en-US" baseline="0" dirty="0" smtClean="0"/>
              <a:t> can be used in a variety of ways:</a:t>
            </a:r>
            <a:endParaRPr lang="en-US" dirty="0" smtClean="0"/>
          </a:p>
          <a:p>
            <a:r>
              <a:rPr lang="en-US" sz="1200" kern="1200" dirty="0" smtClean="0">
                <a:solidFill>
                  <a:schemeClr val="tx1"/>
                </a:solidFill>
                <a:latin typeface="+mn-lt"/>
                <a:ea typeface="+mn-ea"/>
                <a:cs typeface="+mn-cs"/>
              </a:rPr>
              <a:t>1. Add to a gel capsule.</a:t>
            </a:r>
          </a:p>
          <a:p>
            <a:r>
              <a:rPr lang="en-US" sz="1200" kern="1200" dirty="0" smtClean="0">
                <a:solidFill>
                  <a:schemeClr val="tx1"/>
                </a:solidFill>
                <a:latin typeface="+mn-lt"/>
                <a:ea typeface="+mn-ea"/>
                <a:cs typeface="+mn-cs"/>
              </a:rPr>
              <a:t>2. Add 2 drops </a:t>
            </a:r>
            <a:r>
              <a:rPr lang="en-US" sz="1200" kern="1200" dirty="0" err="1" smtClean="0">
                <a:solidFill>
                  <a:schemeClr val="tx1"/>
                </a:solidFill>
                <a:latin typeface="+mn-lt"/>
                <a:ea typeface="+mn-ea"/>
                <a:cs typeface="+mn-cs"/>
              </a:rPr>
              <a:t>DiGize</a:t>
            </a:r>
            <a:r>
              <a:rPr lang="en-US" sz="1200" kern="1200" dirty="0" smtClean="0">
                <a:solidFill>
                  <a:schemeClr val="tx1"/>
                </a:solidFill>
                <a:latin typeface="+mn-lt"/>
                <a:ea typeface="+mn-ea"/>
                <a:cs typeface="+mn-cs"/>
              </a:rPr>
              <a:t> and 1 drop Peppermint to water for a stimulating beverage.</a:t>
            </a:r>
          </a:p>
          <a:p>
            <a:r>
              <a:rPr lang="en-US" sz="1200" kern="1200" dirty="0" smtClean="0">
                <a:solidFill>
                  <a:schemeClr val="tx1"/>
                </a:solidFill>
                <a:latin typeface="+mn-lt"/>
                <a:ea typeface="+mn-ea"/>
                <a:cs typeface="+mn-cs"/>
              </a:rPr>
              <a:t>6. Add 2­–3 drops to honey for a tasty snack.</a:t>
            </a:r>
          </a:p>
          <a:p>
            <a:r>
              <a:rPr lang="en-US" sz="1200" kern="1200" dirty="0" smtClean="0">
                <a:solidFill>
                  <a:schemeClr val="tx1"/>
                </a:solidFill>
                <a:latin typeface="+mn-lt"/>
                <a:ea typeface="+mn-ea"/>
                <a:cs typeface="+mn-cs"/>
              </a:rPr>
              <a:t>7. Includes the naturally occurring constituents of menthol, </a:t>
            </a:r>
            <a:r>
              <a:rPr lang="en-US" sz="1200" kern="1200" dirty="0" err="1" smtClean="0">
                <a:solidFill>
                  <a:schemeClr val="tx1"/>
                </a:solidFill>
                <a:latin typeface="+mn-lt"/>
                <a:ea typeface="+mn-ea"/>
                <a:cs typeface="+mn-cs"/>
              </a:rPr>
              <a:t>citrol</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zingiberene</a:t>
            </a:r>
            <a:r>
              <a:rPr lang="en-US"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D4A7F56-F1D1-A748-B3E0-7D4A6F63FA15}" type="slidenum">
              <a:rPr lang="en-US" smtClean="0"/>
              <a:t>32</a:t>
            </a:fld>
            <a:endParaRPr lang="en-US"/>
          </a:p>
        </p:txBody>
      </p:sp>
    </p:spTree>
    <p:extLst>
      <p:ext uri="{BB962C8B-B14F-4D97-AF65-F5344CB8AC3E}">
        <p14:creationId xmlns:p14="http://schemas.microsoft.com/office/powerpoint/2010/main" val="129372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and foremost,</a:t>
            </a:r>
            <a:r>
              <a:rPr lang="en-US" baseline="0" dirty="0" smtClean="0"/>
              <a:t> we are a wellness company. We are committed to helping you live your healthiest life. </a:t>
            </a:r>
            <a:r>
              <a:rPr lang="en-US" dirty="0" smtClean="0"/>
              <a:t>True wellness starts from within,</a:t>
            </a:r>
            <a:r>
              <a:rPr lang="en-US" baseline="0" dirty="0" smtClean="0"/>
              <a:t> and </a:t>
            </a:r>
            <a:r>
              <a:rPr lang="en-US" dirty="0" smtClean="0"/>
              <a:t>Young</a:t>
            </a:r>
            <a:r>
              <a:rPr lang="en-US" baseline="0" dirty="0" smtClean="0"/>
              <a:t> Living offers an extensive array of nutrition products and essential oils to support wellness. In order to help you live a toxin-free lifestyle, Young Living offers personal care and household products to ensure that you and your family can benefit from naturally derived products for every part of your day.</a:t>
            </a:r>
            <a:endParaRPr lang="en-US" dirty="0" smtClean="0"/>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33</a:t>
            </a:fld>
            <a:endParaRPr lang="en-US"/>
          </a:p>
        </p:txBody>
      </p:sp>
    </p:spTree>
    <p:extLst>
      <p:ext uri="{BB962C8B-B14F-4D97-AF65-F5344CB8AC3E}">
        <p14:creationId xmlns:p14="http://schemas.microsoft.com/office/powerpoint/2010/main" val="110718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can you get started? One</a:t>
            </a:r>
            <a:r>
              <a:rPr lang="en-US" baseline="0" dirty="0" smtClean="0"/>
              <a:t> of the best ways is with the Premium Starter Kit. In the kit, you receive some of our most popular essential oils; a diffuser; sample packets of </a:t>
            </a:r>
            <a:r>
              <a:rPr lang="en-US" baseline="0" dirty="0" err="1" smtClean="0"/>
              <a:t>NingXia</a:t>
            </a:r>
            <a:r>
              <a:rPr lang="en-US" baseline="0" dirty="0" smtClean="0"/>
              <a:t> Red; and shareable materials, including sample packets, a roller ball, and more. It’s everything you need to discover the products for yourself and get immersed in the Young Living lifestyle. Let’s check out some of the oils in the Starter Kit. </a:t>
            </a:r>
          </a:p>
          <a:p>
            <a:endParaRPr lang="en-US" b="1" baseline="0" dirty="0" smtClean="0"/>
          </a:p>
          <a:p>
            <a:r>
              <a:rPr lang="en-US" b="1" baseline="0" dirty="0" smtClean="0"/>
              <a:t>[TIP: Have the oils ready to pass around the room and let people experience them firsthand.]</a:t>
            </a:r>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36</a:t>
            </a:fld>
            <a:endParaRPr lang="en-US"/>
          </a:p>
        </p:txBody>
      </p:sp>
    </p:spTree>
    <p:extLst>
      <p:ext uri="{BB962C8B-B14F-4D97-AF65-F5344CB8AC3E}">
        <p14:creationId xmlns:p14="http://schemas.microsoft.com/office/powerpoint/2010/main" val="46034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4A7F56-F1D1-A748-B3E0-7D4A6F63FA15}" type="slidenum">
              <a:rPr lang="en-US" smtClean="0"/>
              <a:t>39</a:t>
            </a:fld>
            <a:endParaRPr lang="en-US"/>
          </a:p>
        </p:txBody>
      </p:sp>
    </p:spTree>
    <p:extLst>
      <p:ext uri="{BB962C8B-B14F-4D97-AF65-F5344CB8AC3E}">
        <p14:creationId xmlns:p14="http://schemas.microsoft.com/office/powerpoint/2010/main" val="2403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an essential oil?</a:t>
            </a:r>
          </a:p>
          <a:p>
            <a:endParaRPr lang="en-US" dirty="0" smtClean="0"/>
          </a:p>
          <a:p>
            <a:r>
              <a:rPr lang="en-US" dirty="0" smtClean="0"/>
              <a:t>Essential oils are the aromatic</a:t>
            </a:r>
            <a:r>
              <a:rPr lang="en-US" baseline="0" dirty="0" smtClean="0"/>
              <a:t> liquids found within shrubs, flowers, trees, roots, bushes, resins, and seeds. Some people like to call essential oils “nature’s living energy” because they contain unique constituents that provide a host of benefits.</a:t>
            </a:r>
          </a:p>
          <a:p>
            <a:endParaRPr lang="en-US" baseline="0" dirty="0" smtClean="0"/>
          </a:p>
          <a:p>
            <a:r>
              <a:rPr lang="en-US" baseline="0" dirty="0" smtClean="0"/>
              <a:t>Most essential oils are extracted from plant sources using steam distillation and are highly concentrated, making them far more potent than dried botanicals.  </a:t>
            </a:r>
          </a:p>
          <a:p>
            <a:endParaRPr lang="en-US" baseline="0" dirty="0" smtClean="0"/>
          </a:p>
          <a:p>
            <a:r>
              <a:rPr lang="en-US" baseline="0" dirty="0" smtClean="0"/>
              <a:t>Essential oils are volatile, which means that the scent of the oil rises quickly into the air.</a:t>
            </a:r>
            <a:endParaRPr lang="en-US" b="0" baseline="0" dirty="0" smtClean="0"/>
          </a:p>
          <a:p>
            <a:endParaRPr lang="en-US" baseline="0" dirty="0" smtClean="0"/>
          </a:p>
          <a:p>
            <a:r>
              <a:rPr lang="en-US" baseline="0" dirty="0" smtClean="0"/>
              <a:t>They are also versatile, with a wide variety of uses. Some people use essential oils to enliven an environment, support different body systems, or just for their great scents. However you choose to use essential oils, chances are someone else has tried that same use in the past. If you still don’t know where to start, rest assured that each essential oil is labeled with instructions for use.  </a:t>
            </a:r>
            <a:endParaRPr lang="en-US" dirty="0" smtClean="0"/>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4</a:t>
            </a:fld>
            <a:endParaRPr lang="en-US"/>
          </a:p>
        </p:txBody>
      </p:sp>
    </p:spTree>
    <p:extLst>
      <p:ext uri="{BB962C8B-B14F-4D97-AF65-F5344CB8AC3E}">
        <p14:creationId xmlns:p14="http://schemas.microsoft.com/office/powerpoint/2010/main" val="87715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Young Living’s commitment to quality starts with seeds. </a:t>
            </a:r>
            <a:r>
              <a:rPr lang="en-US" b="0" dirty="0" smtClean="0"/>
              <a:t>The seeds we use are selected for their ability to become botanical</a:t>
            </a:r>
            <a:r>
              <a:rPr lang="en-US" b="0" baseline="0" dirty="0" smtClean="0"/>
              <a:t>s </a:t>
            </a:r>
            <a:r>
              <a:rPr lang="en-US" b="0" dirty="0" smtClean="0"/>
              <a:t>with high</a:t>
            </a:r>
            <a:r>
              <a:rPr lang="en-US" b="0" baseline="0" dirty="0" smtClean="0"/>
              <a:t> </a:t>
            </a:r>
            <a:r>
              <a:rPr lang="en-US" b="0" dirty="0" smtClean="0"/>
              <a:t>levels of bioactive compounds.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then grow the seeds using </a:t>
            </a:r>
            <a:r>
              <a:rPr lang="en-US" baseline="0" dirty="0" smtClean="0"/>
              <a:t>cultivation practices that </a:t>
            </a:r>
            <a:r>
              <a:rPr lang="en-US" dirty="0" smtClean="0"/>
              <a:t>are dedicated to responsible</a:t>
            </a:r>
            <a:r>
              <a:rPr lang="en-US" baseline="0" dirty="0" smtClean="0"/>
              <a:t> </a:t>
            </a:r>
            <a:r>
              <a:rPr lang="en-US" dirty="0" smtClean="0"/>
              <a:t>and sustainable growing and harvesting methods.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we distill </a:t>
            </a:r>
            <a:r>
              <a:rPr lang="en-US" dirty="0" smtClean="0"/>
              <a:t>using a gentle, proprietary technique for steam extracting essential oils and preserving their precious constituents.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guarantee consistent, verifiable quality, our oils are tested in Young Living’s own internal labs, as well as in third-party facilities.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 each essential oil is carefully bottled and labeled using state-of-the-art equipment.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5</a:t>
            </a:fld>
            <a:endParaRPr lang="en-US"/>
          </a:p>
        </p:txBody>
      </p:sp>
    </p:spTree>
    <p:extLst>
      <p:ext uri="{BB962C8B-B14F-4D97-AF65-F5344CB8AC3E}">
        <p14:creationId xmlns:p14="http://schemas.microsoft.com/office/powerpoint/2010/main" val="195189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everyone here is relatively new to essential oils, let’s talk about how they can be used. </a:t>
            </a:r>
            <a:r>
              <a:rPr lang="en-US" dirty="0" smtClean="0"/>
              <a:t>There are three ways</a:t>
            </a:r>
            <a:r>
              <a:rPr lang="en-US" baseline="0" dirty="0" smtClean="0"/>
              <a:t> to use essential oils. You can use some oils aromatically, some topically, and some can even be taken internally. </a:t>
            </a:r>
            <a:endParaRPr lang="en-US" dirty="0" smtClean="0"/>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6</a:t>
            </a:fld>
            <a:endParaRPr lang="en-US"/>
          </a:p>
        </p:txBody>
      </p:sp>
    </p:spTree>
    <p:extLst>
      <p:ext uri="{BB962C8B-B14F-4D97-AF65-F5344CB8AC3E}">
        <p14:creationId xmlns:p14="http://schemas.microsoft.com/office/powerpoint/2010/main" val="52149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One of my favorite ways to use essential oils is aromatically. Many of us have had a time where a smell triggers a memory—freshly baked bread, pine needles, or spring flowers can easily take you back to positive times in your life. Essential oils are the same!</a:t>
            </a:r>
          </a:p>
          <a:p>
            <a:endParaRPr lang="en-US" dirty="0" smtClean="0"/>
          </a:p>
          <a:p>
            <a:r>
              <a:rPr lang="en-US" dirty="0" smtClean="0"/>
              <a:t>Let’s all use my</a:t>
            </a:r>
            <a:r>
              <a:rPr lang="en-US" baseline="0" dirty="0" smtClean="0"/>
              <a:t> favorite oil aromatically.  I love ________ essential oil because it smells like___________.  Using it is as easy as one, two, three:</a:t>
            </a:r>
          </a:p>
          <a:p>
            <a:endParaRPr lang="en-US" baseline="0" dirty="0" smtClean="0"/>
          </a:p>
          <a:p>
            <a:pPr marL="228600" indent="-228600">
              <a:buAutoNum type="arabicPeriod"/>
            </a:pPr>
            <a:r>
              <a:rPr lang="en-US" baseline="0" dirty="0" smtClean="0"/>
              <a:t>Place a couple of drops in the palm of your hand. </a:t>
            </a:r>
          </a:p>
          <a:p>
            <a:pPr marL="228600" indent="-228600">
              <a:buAutoNum type="arabicPeriod"/>
            </a:pPr>
            <a:r>
              <a:rPr lang="en-US" baseline="0" dirty="0" smtClean="0"/>
              <a:t>Rub your hands together.</a:t>
            </a:r>
          </a:p>
          <a:p>
            <a:pPr marL="228600" indent="-228600">
              <a:buAutoNum type="arabicPeriod"/>
            </a:pPr>
            <a:r>
              <a:rPr lang="en-US" baseline="0" dirty="0" smtClean="0"/>
              <a:t>Cup your hands over your nose and mouth and inhale deeply.</a:t>
            </a:r>
          </a:p>
          <a:p>
            <a:endParaRPr lang="en-US" baseline="0" dirty="0" smtClean="0"/>
          </a:p>
          <a:p>
            <a:r>
              <a:rPr lang="en-US" baseline="0" dirty="0" smtClean="0"/>
              <a:t>Diffusion is another great way to use essential oils aromatically. By creating a fine aromatic mist, diffusers allow you to create a spa-like atmosphere and enjoy the benefits of essential oils in any environment. Young Living offers a wide variety of diffusers, and when you enroll as a new member, you will receive a diffuser in your Premium Starter Kit.  </a:t>
            </a:r>
            <a:endParaRPr lang="en-US" dirty="0" smtClean="0"/>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7</a:t>
            </a:fld>
            <a:endParaRPr lang="en-US"/>
          </a:p>
        </p:txBody>
      </p:sp>
    </p:spTree>
    <p:extLst>
      <p:ext uri="{BB962C8B-B14F-4D97-AF65-F5344CB8AC3E}">
        <p14:creationId xmlns:p14="http://schemas.microsoft.com/office/powerpoint/2010/main" val="85723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Stress Away</a:t>
            </a:r>
            <a:r>
              <a:rPr lang="en-US" baseline="0" dirty="0" smtClean="0"/>
              <a:t> is a great-smelling blend that: </a:t>
            </a:r>
            <a:r>
              <a:rPr lang="en-US" b="1" dirty="0" smtClean="0"/>
              <a:t>[READ SLIDE]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sz="1200" kern="1200" dirty="0" smtClean="0">
                <a:solidFill>
                  <a:schemeClr val="tx1"/>
                </a:solidFill>
                <a:latin typeface="+mn-lt"/>
                <a:ea typeface="+mn-ea"/>
                <a:cs typeface="+mn-cs"/>
              </a:rPr>
              <a:t>It also includes the naturally occurring constituents beta-</a:t>
            </a:r>
            <a:r>
              <a:rPr lang="en-US" sz="1200" kern="1200" dirty="0" err="1" smtClean="0">
                <a:solidFill>
                  <a:schemeClr val="tx1"/>
                </a:solidFill>
                <a:latin typeface="+mn-lt"/>
                <a:ea typeface="+mn-ea"/>
                <a:cs typeface="+mn-cs"/>
              </a:rPr>
              <a:t>caryophyllene</a:t>
            </a:r>
            <a:r>
              <a:rPr lang="en-US" sz="1200" kern="1200" dirty="0" smtClean="0">
                <a:solidFill>
                  <a:schemeClr val="tx1"/>
                </a:solidFill>
                <a:latin typeface="+mn-lt"/>
                <a:ea typeface="+mn-ea"/>
                <a:cs typeface="+mn-cs"/>
              </a:rPr>
              <a:t>, alpha-</a:t>
            </a:r>
            <a:r>
              <a:rPr lang="en-US" sz="1200" kern="1200" dirty="0" err="1" smtClean="0">
                <a:solidFill>
                  <a:schemeClr val="tx1"/>
                </a:solidFill>
                <a:latin typeface="+mn-lt"/>
                <a:ea typeface="+mn-ea"/>
                <a:cs typeface="+mn-cs"/>
              </a:rPr>
              <a:t>humulene</a:t>
            </a:r>
            <a:r>
              <a:rPr lang="en-US" sz="1200" kern="1200" dirty="0" smtClean="0">
                <a:solidFill>
                  <a:schemeClr val="tx1"/>
                </a:solidFill>
                <a:latin typeface="+mn-lt"/>
                <a:ea typeface="+mn-ea"/>
                <a:cs typeface="+mn-cs"/>
              </a:rPr>
              <a:t>, limonene, </a:t>
            </a:r>
            <a:r>
              <a:rPr lang="en-US" sz="1200" kern="1200" dirty="0" err="1" smtClean="0">
                <a:solidFill>
                  <a:schemeClr val="tx1"/>
                </a:solidFill>
                <a:latin typeface="+mn-lt"/>
                <a:ea typeface="+mn-ea"/>
                <a:cs typeface="+mn-cs"/>
              </a:rPr>
              <a:t>cedrol</a:t>
            </a:r>
            <a:r>
              <a:rPr lang="en-US" sz="1200" kern="1200" dirty="0" smtClean="0">
                <a:solidFill>
                  <a:schemeClr val="tx1"/>
                </a:solidFill>
                <a:latin typeface="+mn-lt"/>
                <a:ea typeface="+mn-ea"/>
                <a:cs typeface="+mn-cs"/>
              </a:rPr>
              <a:t>, and linalool.</a:t>
            </a:r>
            <a:endParaRPr lang="en-US" dirty="0" smtClean="0"/>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8</a:t>
            </a:fld>
            <a:endParaRPr lang="en-US"/>
          </a:p>
        </p:txBody>
      </p:sp>
    </p:spTree>
    <p:extLst>
      <p:ext uri="{BB962C8B-B14F-4D97-AF65-F5344CB8AC3E}">
        <p14:creationId xmlns:p14="http://schemas.microsoft.com/office/powerpoint/2010/main" val="581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Purification is a blend of Citronella, Lemongrass, Rosemary, Melaleuca Alternifolia, </a:t>
            </a:r>
            <a:r>
              <a:rPr kumimoji="0" lang="en-US" sz="1200" b="0" i="0" u="none" strike="noStrike" kern="1200" cap="none" spc="0" normalizeH="0" baseline="0" noProof="0" dirty="0" err="1" smtClean="0">
                <a:ln>
                  <a:noFill/>
                </a:ln>
                <a:solidFill>
                  <a:prstClr val="black"/>
                </a:solidFill>
                <a:effectLst/>
                <a:uLnTx/>
                <a:uFillTx/>
                <a:latin typeface="+mn-lt"/>
              </a:rPr>
              <a:t>Lavandin</a:t>
            </a:r>
            <a:r>
              <a:rPr kumimoji="0" lang="en-US" sz="1200" b="0" i="0" u="none" strike="noStrike" kern="1200" cap="none" spc="0" normalizeH="0" baseline="0" noProof="0" dirty="0" smtClean="0">
                <a:ln>
                  <a:noFill/>
                </a:ln>
                <a:solidFill>
                  <a:prstClr val="black"/>
                </a:solidFill>
                <a:effectLst/>
                <a:uLnTx/>
                <a:uFillTx/>
                <a:latin typeface="+mn-lt"/>
              </a:rPr>
              <a:t>, and Myrtle. It’s a very versatile blend that can be used to: </a:t>
            </a:r>
            <a:r>
              <a:rPr kumimoji="0" lang="en-US" sz="1200" b="1" i="0" u="none" strike="noStrike" kern="1200" cap="none" spc="0" normalizeH="0" baseline="0" noProof="0" dirty="0" smtClean="0">
                <a:ln>
                  <a:noFill/>
                </a:ln>
                <a:solidFill>
                  <a:prstClr val="black"/>
                </a:solidFill>
                <a:effectLst/>
                <a:uLnTx/>
                <a:uFillTx/>
                <a:latin typeface="+mn-lt"/>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You can also use Purification by:</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rPr>
              <a:t>Adding to Young Living Bath &amp; Shower Gel Base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rPr>
              <a:t>Adding 4 drops to a cup of Epsom salt for a soothing foot soak</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rPr>
              <a:t>Adding to distilled water in a spray bottle to use when traveling to freshen the air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12</a:t>
            </a:fld>
            <a:endParaRPr lang="en-US"/>
          </a:p>
        </p:txBody>
      </p:sp>
    </p:spTree>
    <p:extLst>
      <p:ext uri="{BB962C8B-B14F-4D97-AF65-F5344CB8AC3E}">
        <p14:creationId xmlns:p14="http://schemas.microsoft.com/office/powerpoint/2010/main" val="107950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Essential oils can also be applied to the skin. This is known as topical application. Topical application is a great way to support your skin because essential oils are easy to use and provide quick benefits. If you have never used essential oils, one great area of the body to apply them topically is to the feet.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13</a:t>
            </a:fld>
            <a:endParaRPr lang="en-US"/>
          </a:p>
        </p:txBody>
      </p:sp>
    </p:spTree>
    <p:extLst>
      <p:ext uri="{BB962C8B-B14F-4D97-AF65-F5344CB8AC3E}">
        <p14:creationId xmlns:p14="http://schemas.microsoft.com/office/powerpoint/2010/main" val="127581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R.C. is a blend of three types</a:t>
            </a:r>
            <a:r>
              <a:rPr lang="en-US" sz="1200" kern="1200" baseline="0" dirty="0" smtClean="0">
                <a:solidFill>
                  <a:schemeClr val="tx1"/>
                </a:solidFill>
                <a:latin typeface="+mn-lt"/>
                <a:ea typeface="+mn-ea"/>
                <a:cs typeface="+mn-cs"/>
              </a:rPr>
              <a:t> of E</a:t>
            </a:r>
            <a:r>
              <a:rPr lang="en-US" sz="1200" kern="1200" dirty="0" smtClean="0">
                <a:solidFill>
                  <a:schemeClr val="tx1"/>
                </a:solidFill>
                <a:latin typeface="+mn-lt"/>
                <a:ea typeface="+mn-ea"/>
                <a:cs typeface="+mn-cs"/>
              </a:rPr>
              <a:t>ucalyptus, plus Myrtle,</a:t>
            </a:r>
            <a:r>
              <a:rPr lang="en-US" sz="1200" kern="1200" baseline="0" dirty="0" smtClean="0">
                <a:solidFill>
                  <a:schemeClr val="tx1"/>
                </a:solidFill>
                <a:latin typeface="+mn-lt"/>
                <a:ea typeface="+mn-ea"/>
                <a:cs typeface="+mn-cs"/>
              </a:rPr>
              <a:t> Marjoram, Pine, Lavender, Cypress, Black Spruce, and Peppermint essential oils. It i</a:t>
            </a:r>
            <a:r>
              <a:rPr lang="en-US" sz="1200" kern="1200" dirty="0" smtClean="0">
                <a:solidFill>
                  <a:schemeClr val="tx1"/>
                </a:solidFill>
                <a:latin typeface="+mn-lt"/>
                <a:ea typeface="+mn-ea"/>
                <a:cs typeface="+mn-cs"/>
              </a:rPr>
              <a:t>ncludes the naturally occurring compounds linalool acetate, linalool, camphene, and eucalyptol, and it can can be</a:t>
            </a:r>
            <a:r>
              <a:rPr lang="en-US" sz="1200" kern="1200" baseline="0" dirty="0" smtClean="0">
                <a:solidFill>
                  <a:schemeClr val="tx1"/>
                </a:solidFill>
                <a:latin typeface="+mn-lt"/>
                <a:ea typeface="+mn-ea"/>
                <a:cs typeface="+mn-cs"/>
              </a:rPr>
              <a:t> used to: </a:t>
            </a:r>
            <a:r>
              <a:rPr lang="en-US" sz="1200" b="1" kern="1200" baseline="0" dirty="0" smtClean="0">
                <a:solidFill>
                  <a:schemeClr val="tx1"/>
                </a:solidFill>
                <a:latin typeface="+mn-lt"/>
                <a:ea typeface="+mn-ea"/>
                <a:cs typeface="+mn-cs"/>
              </a:rPr>
              <a:t>[READ SLIDE]</a:t>
            </a: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4A7F56-F1D1-A748-B3E0-7D4A6F63FA15}" type="slidenum">
              <a:rPr lang="en-US" smtClean="0"/>
              <a:t>14</a:t>
            </a:fld>
            <a:endParaRPr lang="en-US"/>
          </a:p>
        </p:txBody>
      </p:sp>
    </p:spTree>
    <p:extLst>
      <p:ext uri="{BB962C8B-B14F-4D97-AF65-F5344CB8AC3E}">
        <p14:creationId xmlns:p14="http://schemas.microsoft.com/office/powerpoint/2010/main" val="207566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7C060-FB2C-EB4A-A613-413EFCE7573D}"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8ECD-961A-C34B-A7BE-EB9C8EDAEB4B}" type="slidenum">
              <a:rPr lang="en-US" smtClean="0"/>
              <a:t>‹#›</a:t>
            </a:fld>
            <a:endParaRPr lang="en-US"/>
          </a:p>
        </p:txBody>
      </p:sp>
    </p:spTree>
    <p:extLst>
      <p:ext uri="{BB962C8B-B14F-4D97-AF65-F5344CB8AC3E}">
        <p14:creationId xmlns:p14="http://schemas.microsoft.com/office/powerpoint/2010/main" val="71665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7C060-FB2C-EB4A-A613-413EFCE7573D}"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8ECD-961A-C34B-A7BE-EB9C8EDAEB4B}" type="slidenum">
              <a:rPr lang="en-US" smtClean="0"/>
              <a:t>‹#›</a:t>
            </a:fld>
            <a:endParaRPr lang="en-US"/>
          </a:p>
        </p:txBody>
      </p:sp>
    </p:spTree>
    <p:extLst>
      <p:ext uri="{BB962C8B-B14F-4D97-AF65-F5344CB8AC3E}">
        <p14:creationId xmlns:p14="http://schemas.microsoft.com/office/powerpoint/2010/main" val="22867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7C060-FB2C-EB4A-A613-413EFCE7573D}"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8ECD-961A-C34B-A7BE-EB9C8EDAEB4B}" type="slidenum">
              <a:rPr lang="en-US" smtClean="0"/>
              <a:t>‹#›</a:t>
            </a:fld>
            <a:endParaRPr lang="en-US"/>
          </a:p>
        </p:txBody>
      </p:sp>
    </p:spTree>
    <p:extLst>
      <p:ext uri="{BB962C8B-B14F-4D97-AF65-F5344CB8AC3E}">
        <p14:creationId xmlns:p14="http://schemas.microsoft.com/office/powerpoint/2010/main" val="141311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7C060-FB2C-EB4A-A613-413EFCE7573D}"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8ECD-961A-C34B-A7BE-EB9C8EDAEB4B}" type="slidenum">
              <a:rPr lang="en-US" smtClean="0"/>
              <a:t>‹#›</a:t>
            </a:fld>
            <a:endParaRPr lang="en-US"/>
          </a:p>
        </p:txBody>
      </p:sp>
    </p:spTree>
    <p:extLst>
      <p:ext uri="{BB962C8B-B14F-4D97-AF65-F5344CB8AC3E}">
        <p14:creationId xmlns:p14="http://schemas.microsoft.com/office/powerpoint/2010/main" val="174610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7C060-FB2C-EB4A-A613-413EFCE7573D}"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8ECD-961A-C34B-A7BE-EB9C8EDAEB4B}" type="slidenum">
              <a:rPr lang="en-US" smtClean="0"/>
              <a:t>‹#›</a:t>
            </a:fld>
            <a:endParaRPr lang="en-US"/>
          </a:p>
        </p:txBody>
      </p:sp>
    </p:spTree>
    <p:extLst>
      <p:ext uri="{BB962C8B-B14F-4D97-AF65-F5344CB8AC3E}">
        <p14:creationId xmlns:p14="http://schemas.microsoft.com/office/powerpoint/2010/main" val="147274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87C060-FB2C-EB4A-A613-413EFCE7573D}" type="datetimeFigureOut">
              <a:rPr lang="en-US" smtClean="0"/>
              <a:t>12/18/17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8ECD-961A-C34B-A7BE-EB9C8EDAEB4B}" type="slidenum">
              <a:rPr lang="en-US" smtClean="0"/>
              <a:t>‹#›</a:t>
            </a:fld>
            <a:endParaRPr lang="en-US"/>
          </a:p>
        </p:txBody>
      </p:sp>
    </p:spTree>
    <p:extLst>
      <p:ext uri="{BB962C8B-B14F-4D97-AF65-F5344CB8AC3E}">
        <p14:creationId xmlns:p14="http://schemas.microsoft.com/office/powerpoint/2010/main" val="61258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7C060-FB2C-EB4A-A613-413EFCE7573D}" type="datetimeFigureOut">
              <a:rPr lang="en-US" smtClean="0"/>
              <a:t>12/18/17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8ECD-961A-C34B-A7BE-EB9C8EDAEB4B}" type="slidenum">
              <a:rPr lang="en-US" smtClean="0"/>
              <a:t>‹#›</a:t>
            </a:fld>
            <a:endParaRPr lang="en-US"/>
          </a:p>
        </p:txBody>
      </p:sp>
    </p:spTree>
    <p:extLst>
      <p:ext uri="{BB962C8B-B14F-4D97-AF65-F5344CB8AC3E}">
        <p14:creationId xmlns:p14="http://schemas.microsoft.com/office/powerpoint/2010/main" val="65285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7C060-FB2C-EB4A-A613-413EFCE7573D}" type="datetimeFigureOut">
              <a:rPr lang="en-US" smtClean="0"/>
              <a:t>12/18/17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8ECD-961A-C34B-A7BE-EB9C8EDAEB4B}" type="slidenum">
              <a:rPr lang="en-US" smtClean="0"/>
              <a:t>‹#›</a:t>
            </a:fld>
            <a:endParaRPr lang="en-US"/>
          </a:p>
        </p:txBody>
      </p:sp>
    </p:spTree>
    <p:extLst>
      <p:ext uri="{BB962C8B-B14F-4D97-AF65-F5344CB8AC3E}">
        <p14:creationId xmlns:p14="http://schemas.microsoft.com/office/powerpoint/2010/main" val="99275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7C060-FB2C-EB4A-A613-413EFCE7573D}" type="datetimeFigureOut">
              <a:rPr lang="en-US" smtClean="0"/>
              <a:t>12/18/17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8ECD-961A-C34B-A7BE-EB9C8EDAEB4B}" type="slidenum">
              <a:rPr lang="en-US" smtClean="0"/>
              <a:t>‹#›</a:t>
            </a:fld>
            <a:endParaRPr lang="en-US"/>
          </a:p>
        </p:txBody>
      </p:sp>
    </p:spTree>
    <p:extLst>
      <p:ext uri="{BB962C8B-B14F-4D97-AF65-F5344CB8AC3E}">
        <p14:creationId xmlns:p14="http://schemas.microsoft.com/office/powerpoint/2010/main" val="142251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7C060-FB2C-EB4A-A613-413EFCE7573D}" type="datetimeFigureOut">
              <a:rPr lang="en-US" smtClean="0"/>
              <a:t>12/18/17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8ECD-961A-C34B-A7BE-EB9C8EDAEB4B}" type="slidenum">
              <a:rPr lang="en-US" smtClean="0"/>
              <a:t>‹#›</a:t>
            </a:fld>
            <a:endParaRPr lang="en-US"/>
          </a:p>
        </p:txBody>
      </p:sp>
    </p:spTree>
    <p:extLst>
      <p:ext uri="{BB962C8B-B14F-4D97-AF65-F5344CB8AC3E}">
        <p14:creationId xmlns:p14="http://schemas.microsoft.com/office/powerpoint/2010/main" val="22305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7C060-FB2C-EB4A-A613-413EFCE7573D}" type="datetimeFigureOut">
              <a:rPr lang="en-US" smtClean="0"/>
              <a:t>12/18/17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8ECD-961A-C34B-A7BE-EB9C8EDAEB4B}" type="slidenum">
              <a:rPr lang="en-US" smtClean="0"/>
              <a:t>‹#›</a:t>
            </a:fld>
            <a:endParaRPr lang="en-US"/>
          </a:p>
        </p:txBody>
      </p:sp>
    </p:spTree>
    <p:extLst>
      <p:ext uri="{BB962C8B-B14F-4D97-AF65-F5344CB8AC3E}">
        <p14:creationId xmlns:p14="http://schemas.microsoft.com/office/powerpoint/2010/main" val="14904876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7C060-FB2C-EB4A-A613-413EFCE7573D}" type="datetimeFigureOut">
              <a:rPr lang="en-US" smtClean="0"/>
              <a:t>12/18/17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8ECD-961A-C34B-A7BE-EB9C8EDAEB4B}" type="slidenum">
              <a:rPr lang="en-US" smtClean="0"/>
              <a:t>‹#›</a:t>
            </a:fld>
            <a:endParaRPr lang="en-US"/>
          </a:p>
        </p:txBody>
      </p:sp>
    </p:spTree>
    <p:extLst>
      <p:ext uri="{BB962C8B-B14F-4D97-AF65-F5344CB8AC3E}">
        <p14:creationId xmlns:p14="http://schemas.microsoft.com/office/powerpoint/2010/main" val="1470328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027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574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202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781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818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136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260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467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17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2137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5835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5387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81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04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565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919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325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252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0161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4176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645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965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9604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180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5434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104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683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4543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6801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9545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515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9748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964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674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183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565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34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157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211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1478</Words>
  <Application>Microsoft Macintosh PowerPoint</Application>
  <PresentationFormat>Widescreen</PresentationFormat>
  <Paragraphs>96</Paragraphs>
  <Slides>39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 Anderson</dc:creator>
  <cp:lastModifiedBy>Buck Anderson</cp:lastModifiedBy>
  <cp:revision>3</cp:revision>
  <dcterms:created xsi:type="dcterms:W3CDTF">2017-12-18T17:52:33Z</dcterms:created>
  <dcterms:modified xsi:type="dcterms:W3CDTF">2017-12-18T18:17:29Z</dcterms:modified>
</cp:coreProperties>
</file>