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54"/>
  </p:normalViewPr>
  <p:slideViewPr>
    <p:cSldViewPr snapToGrid="0" snapToObjects="1">
      <p:cViewPr varScale="1">
        <p:scale>
          <a:sx n="113" d="100"/>
          <a:sy n="113" d="100"/>
        </p:scale>
        <p:origin x="200" y="1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6ABCE-5158-2540-B496-689DEA283527}" type="datetimeFigureOut">
              <a:rPr lang="en-US" smtClean="0"/>
              <a:t>2/26/18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0048C-58AC-064E-B8A0-521BCA9D3311}" type="slidenum">
              <a:rPr lang="en-US" smtClean="0"/>
              <a:t>‹#›</a:t>
            </a:fld>
            <a:endParaRPr lang="en-US"/>
          </a:p>
        </p:txBody>
      </p:sp>
    </p:spTree>
    <p:extLst>
      <p:ext uri="{BB962C8B-B14F-4D97-AF65-F5344CB8AC3E}">
        <p14:creationId xmlns:p14="http://schemas.microsoft.com/office/powerpoint/2010/main" val="111768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definition comes from</a:t>
            </a:r>
            <a:r>
              <a:rPr lang="en-US" baseline="0" dirty="0" smtClean="0"/>
              <a:t> the Merriam-Webster Dictionary</a:t>
            </a:r>
            <a:endParaRPr lang="en-US" dirty="0" smtClean="0"/>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9</a:t>
            </a:fld>
            <a:endParaRPr lang="en-US"/>
          </a:p>
        </p:txBody>
      </p:sp>
    </p:spTree>
    <p:extLst>
      <p:ext uri="{BB962C8B-B14F-4D97-AF65-F5344CB8AC3E}">
        <p14:creationId xmlns:p14="http://schemas.microsoft.com/office/powerpoint/2010/main" val="97031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Used in Esther’s bridal preparation, massaged for 6 months before and anointed on the day of her wedding. </a:t>
            </a:r>
            <a:r>
              <a:rPr lang="en-US" dirty="0" err="1" smtClean="0"/>
              <a:t>Emotionall</a:t>
            </a:r>
            <a:r>
              <a:rPr lang="en-US" dirty="0" smtClean="0"/>
              <a:t> myrrh may bring feelings of security and well being.  </a:t>
            </a:r>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28</a:t>
            </a:fld>
            <a:endParaRPr lang="en-US"/>
          </a:p>
        </p:txBody>
      </p:sp>
    </p:spTree>
    <p:extLst>
      <p:ext uri="{BB962C8B-B14F-4D97-AF65-F5344CB8AC3E}">
        <p14:creationId xmlns:p14="http://schemas.microsoft.com/office/powerpoint/2010/main" val="142293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who use and promote oils are carrying forward the work of ancient scripture and traditions</a:t>
            </a:r>
          </a:p>
          <a:p>
            <a:endParaRPr lang="en-US" dirty="0" smtClean="0"/>
          </a:p>
          <a:p>
            <a:endParaRPr lang="en-US" dirty="0" smtClean="0"/>
          </a:p>
          <a:p>
            <a:r>
              <a:rPr lang="en-US" dirty="0" smtClean="0">
                <a:solidFill>
                  <a:schemeClr val="tx1"/>
                </a:solidFill>
                <a:ea typeface="+mn-ea"/>
                <a:cs typeface="+mn-cs"/>
              </a:rPr>
              <a:t>Mark 6:10-13</a:t>
            </a:r>
          </a:p>
          <a:p>
            <a:pPr lvl="1"/>
            <a:r>
              <a:rPr lang="en-US" sz="2800" dirty="0" smtClean="0">
                <a:solidFill>
                  <a:schemeClr val="tx1"/>
                </a:solidFill>
                <a:ea typeface="+mn-ea"/>
                <a:cs typeface="+mn-cs"/>
              </a:rPr>
              <a:t>We should share with those who are open and receptive</a:t>
            </a:r>
          </a:p>
          <a:p>
            <a:pPr lvl="1"/>
            <a:r>
              <a:rPr lang="en-US" sz="2800" dirty="0" smtClean="0">
                <a:solidFill>
                  <a:schemeClr val="tx1"/>
                </a:solidFill>
                <a:ea typeface="+mn-ea"/>
                <a:cs typeface="+mn-cs"/>
              </a:rPr>
              <a:t>Skip over those who are unwilling to receive the good news</a:t>
            </a:r>
          </a:p>
          <a:p>
            <a:pPr lvl="1"/>
            <a:r>
              <a:rPr lang="en-US" sz="2800" dirty="0" smtClean="0">
                <a:solidFill>
                  <a:schemeClr val="tx1"/>
                </a:solidFill>
                <a:ea typeface="+mn-ea"/>
                <a:cs typeface="+mn-cs"/>
              </a:rPr>
              <a:t>It is a reflection on them, not you</a:t>
            </a:r>
            <a:endParaRPr lang="en-US" sz="28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E930048C-58AC-064E-B8A0-521BCA9D3311}" type="slidenum">
              <a:rPr lang="en-US" smtClean="0"/>
              <a:t>35</a:t>
            </a:fld>
            <a:endParaRPr lang="en-US"/>
          </a:p>
        </p:txBody>
      </p:sp>
    </p:spTree>
    <p:extLst>
      <p:ext uri="{BB962C8B-B14F-4D97-AF65-F5344CB8AC3E}">
        <p14:creationId xmlns:p14="http://schemas.microsoft.com/office/powerpoint/2010/main" val="83518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Anointing oils are used by elders</a:t>
            </a:r>
            <a:r>
              <a:rPr lang="en-US" baseline="0" dirty="0" smtClean="0"/>
              <a:t> in churches to give blessings to people for many different reasons</a:t>
            </a:r>
            <a:endParaRPr lang="en-US" dirty="0" smtClean="0"/>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10</a:t>
            </a:fld>
            <a:endParaRPr lang="en-US"/>
          </a:p>
        </p:txBody>
      </p:sp>
    </p:spTree>
    <p:extLst>
      <p:ext uri="{BB962C8B-B14F-4D97-AF65-F5344CB8AC3E}">
        <p14:creationId xmlns:p14="http://schemas.microsoft.com/office/powerpoint/2010/main" val="16349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Reverence to anoint the body of Jesus with this oil</a:t>
            </a:r>
          </a:p>
          <a:p>
            <a:r>
              <a:rPr lang="en-US" dirty="0" smtClean="0"/>
              <a:t>John 19:38-39</a:t>
            </a:r>
          </a:p>
          <a:p>
            <a:r>
              <a:rPr lang="en-US" dirty="0" smtClean="0"/>
              <a:t>And after this Joseph of </a:t>
            </a:r>
            <a:r>
              <a:rPr lang="en-US" dirty="0" err="1" smtClean="0"/>
              <a:t>Arimathaea</a:t>
            </a:r>
            <a:r>
              <a:rPr lang="en-US" dirty="0" smtClean="0"/>
              <a:t>, being a disciple of Jesus, but secretly for fear of the Jews, besought Pilate that he might take away the body of Jesus: and Pilate gave him leave. He came therefore, and took the body of Jesus.</a:t>
            </a:r>
          </a:p>
          <a:p>
            <a:r>
              <a:rPr lang="en-US" dirty="0" smtClean="0"/>
              <a:t>And there came also Nicodemus, which at the first came to Jesus by night, and brought a mixture of myrrh and aloes, about an hundred pound weight.</a:t>
            </a:r>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14</a:t>
            </a:fld>
            <a:endParaRPr lang="en-US"/>
          </a:p>
        </p:txBody>
      </p:sp>
    </p:spTree>
    <p:extLst>
      <p:ext uri="{BB962C8B-B14F-4D97-AF65-F5344CB8AC3E}">
        <p14:creationId xmlns:p14="http://schemas.microsoft.com/office/powerpoint/2010/main" val="117306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Cinnamon and cassia are two species of the same plant genus, and they are in the same family as Bay Laurel. Always have V6 at the meeting to help you protect learners</a:t>
            </a:r>
          </a:p>
          <a:p>
            <a:endParaRPr lang="en-US" dirty="0" smtClean="0"/>
          </a:p>
          <a:p>
            <a:r>
              <a:rPr lang="en-US" dirty="0" smtClean="0"/>
              <a:t>Great to place on the bottoms of the feet</a:t>
            </a:r>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16</a:t>
            </a:fld>
            <a:endParaRPr lang="en-US"/>
          </a:p>
        </p:txBody>
      </p:sp>
    </p:spTree>
    <p:extLst>
      <p:ext uri="{BB962C8B-B14F-4D97-AF65-F5344CB8AC3E}">
        <p14:creationId xmlns:p14="http://schemas.microsoft.com/office/powerpoint/2010/main" val="34511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found in the holy anointing oil</a:t>
            </a:r>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17</a:t>
            </a:fld>
            <a:endParaRPr lang="en-US"/>
          </a:p>
        </p:txBody>
      </p:sp>
    </p:spTree>
    <p:extLst>
      <p:ext uri="{BB962C8B-B14F-4D97-AF65-F5344CB8AC3E}">
        <p14:creationId xmlns:p14="http://schemas.microsoft.com/office/powerpoint/2010/main" val="1128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used on or around the body of Jesus</a:t>
            </a:r>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23</a:t>
            </a:fld>
            <a:endParaRPr lang="en-US"/>
          </a:p>
        </p:txBody>
      </p:sp>
    </p:spTree>
    <p:extLst>
      <p:ext uri="{BB962C8B-B14F-4D97-AF65-F5344CB8AC3E}">
        <p14:creationId xmlns:p14="http://schemas.microsoft.com/office/powerpoint/2010/main" val="134588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first Passover Moses asked elders of Israel to sacrifice a lamb and used the branches of hyssop to apply the blood of the lamb to the door posts of their dwellings. In Christian understanding, evil spirits and men passed throughout he town that night and claimed the lives of all firstborn sons except those saved by the lamb’s blood. In this way, hyssop was used to save the Israelites from danger in this evening</a:t>
            </a:r>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24</a:t>
            </a:fld>
            <a:endParaRPr lang="en-US"/>
          </a:p>
        </p:txBody>
      </p:sp>
    </p:spTree>
    <p:extLst>
      <p:ext uri="{BB962C8B-B14F-4D97-AF65-F5344CB8AC3E}">
        <p14:creationId xmlns:p14="http://schemas.microsoft.com/office/powerpoint/2010/main" val="85192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psalm</a:t>
            </a:r>
            <a:r>
              <a:rPr lang="en-US" baseline="0" dirty="0" smtClean="0"/>
              <a:t> of David after he laid with Bathsheba.. </a:t>
            </a:r>
            <a:endParaRPr lang="en-US" dirty="0" smtClean="0"/>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25</a:t>
            </a:fld>
            <a:endParaRPr lang="en-US"/>
          </a:p>
        </p:txBody>
      </p:sp>
    </p:spTree>
    <p:extLst>
      <p:ext uri="{BB962C8B-B14F-4D97-AF65-F5344CB8AC3E}">
        <p14:creationId xmlns:p14="http://schemas.microsoft.com/office/powerpoint/2010/main" val="102115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Offered to Jesus when he arrived to Golgotha to be crucified. First and last to be used during the life of Christ</a:t>
            </a:r>
          </a:p>
          <a:p>
            <a:endParaRPr lang="en-US" dirty="0"/>
          </a:p>
        </p:txBody>
      </p:sp>
      <p:sp>
        <p:nvSpPr>
          <p:cNvPr id="4" name="Slide Number Placeholder 3"/>
          <p:cNvSpPr>
            <a:spLocks noGrp="1"/>
          </p:cNvSpPr>
          <p:nvPr>
            <p:ph type="sldNum" sz="quarter" idx="10"/>
          </p:nvPr>
        </p:nvSpPr>
        <p:spPr/>
        <p:txBody>
          <a:bodyPr/>
          <a:lstStyle/>
          <a:p>
            <a:fld id="{E930048C-58AC-064E-B8A0-521BCA9D3311}" type="slidenum">
              <a:rPr lang="en-US" smtClean="0"/>
              <a:t>26</a:t>
            </a:fld>
            <a:endParaRPr lang="en-US"/>
          </a:p>
        </p:txBody>
      </p:sp>
    </p:spTree>
    <p:extLst>
      <p:ext uri="{BB962C8B-B14F-4D97-AF65-F5344CB8AC3E}">
        <p14:creationId xmlns:p14="http://schemas.microsoft.com/office/powerpoint/2010/main" val="209377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DC902-136E-754C-B797-D7F1467210EF}"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104925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DC902-136E-754C-B797-D7F1467210EF}"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73001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DC902-136E-754C-B797-D7F1467210EF}"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84913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DC902-136E-754C-B797-D7F1467210EF}"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184548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DC902-136E-754C-B797-D7F1467210EF}" type="datetimeFigureOut">
              <a:rPr lang="en-US" smtClean="0"/>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94216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DC902-136E-754C-B797-D7F1467210EF}" type="datetimeFigureOut">
              <a:rPr lang="en-US" smtClean="0"/>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157219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DC902-136E-754C-B797-D7F1467210EF}" type="datetimeFigureOut">
              <a:rPr lang="en-US" smtClean="0"/>
              <a:t>2/26/18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119363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DC902-136E-754C-B797-D7F1467210EF}" type="datetimeFigureOut">
              <a:rPr lang="en-US" smtClean="0"/>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17001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902-136E-754C-B797-D7F1467210EF}" type="datetimeFigureOut">
              <a:rPr lang="en-US" smtClean="0"/>
              <a:t>2/26/18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44178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DC902-136E-754C-B797-D7F1467210EF}" type="datetimeFigureOut">
              <a:rPr lang="en-US" smtClean="0"/>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122450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DC902-136E-754C-B797-D7F1467210EF}" type="datetimeFigureOut">
              <a:rPr lang="en-US" smtClean="0"/>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081CD-CA78-9649-8CFD-4EA107783398}" type="slidenum">
              <a:rPr lang="en-US" smtClean="0"/>
              <a:t>‹#›</a:t>
            </a:fld>
            <a:endParaRPr lang="en-US"/>
          </a:p>
        </p:txBody>
      </p:sp>
    </p:spTree>
    <p:extLst>
      <p:ext uri="{BB962C8B-B14F-4D97-AF65-F5344CB8AC3E}">
        <p14:creationId xmlns:p14="http://schemas.microsoft.com/office/powerpoint/2010/main" val="8697953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C902-136E-754C-B797-D7F1467210EF}" type="datetimeFigureOut">
              <a:rPr lang="en-US" smtClean="0"/>
              <a:t>2/26/18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081CD-CA78-9649-8CFD-4EA107783398}" type="slidenum">
              <a:rPr lang="en-US" smtClean="0"/>
              <a:t>‹#›</a:t>
            </a:fld>
            <a:endParaRPr lang="en-US"/>
          </a:p>
        </p:txBody>
      </p:sp>
    </p:spTree>
    <p:extLst>
      <p:ext uri="{BB962C8B-B14F-4D97-AF65-F5344CB8AC3E}">
        <p14:creationId xmlns:p14="http://schemas.microsoft.com/office/powerpoint/2010/main" val="107936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615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2">
            <a:extLst>
              <a:ext uri="{FF2B5EF4-FFF2-40B4-BE49-F238E27FC236}">
                <a16:creationId xmlns:a16="http://schemas.microsoft.com/office/drawing/2014/main" xmlns="" id="{9718D2E6-5CE4-FC4E-83BE-71A3275917B6}"/>
              </a:ext>
            </a:extLst>
          </p:cNvPr>
          <p:cNvSpPr txBox="1">
            <a:spLocks/>
          </p:cNvSpPr>
          <p:nvPr/>
        </p:nvSpPr>
        <p:spPr>
          <a:xfrm>
            <a:off x="648930" y="1481958"/>
            <a:ext cx="6586489" cy="51671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The Lord spoke unto Moses saying: Take thou also thee principal spices of myrrh, Five hundred shekels, of sweet cinnamon, half as much, an even two hundred-fifty shekels and of Sweet </a:t>
            </a:r>
            <a:r>
              <a:rPr lang="en-US" dirty="0" err="1" smtClean="0">
                <a:solidFill>
                  <a:schemeClr val="bg2">
                    <a:lumMod val="50000"/>
                  </a:schemeClr>
                </a:solidFill>
                <a:latin typeface="Open Sans" charset="0"/>
                <a:ea typeface="Open Sans" charset="0"/>
                <a:cs typeface="Open Sans" charset="0"/>
              </a:rPr>
              <a:t>calamus</a:t>
            </a:r>
            <a:r>
              <a:rPr lang="en-US" dirty="0" smtClean="0">
                <a:solidFill>
                  <a:schemeClr val="bg2">
                    <a:lumMod val="50000"/>
                  </a:schemeClr>
                </a:solidFill>
                <a:latin typeface="Open Sans" charset="0"/>
                <a:ea typeface="Open Sans" charset="0"/>
                <a:cs typeface="Open Sans" charset="0"/>
              </a:rPr>
              <a:t> two hundred fifty shekels, Of cassia five hundred shekels, after the shekel of Sanctuary, and of oil olive an </a:t>
            </a:r>
            <a:r>
              <a:rPr lang="en-US" dirty="0" err="1" smtClean="0">
                <a:solidFill>
                  <a:schemeClr val="bg2">
                    <a:lumMod val="50000"/>
                  </a:schemeClr>
                </a:solidFill>
                <a:latin typeface="Open Sans" charset="0"/>
                <a:ea typeface="Open Sans" charset="0"/>
                <a:cs typeface="Open Sans" charset="0"/>
              </a:rPr>
              <a:t>hin</a:t>
            </a:r>
            <a:r>
              <a:rPr lang="en-US" dirty="0" smtClean="0">
                <a:solidFill>
                  <a:schemeClr val="bg2">
                    <a:lumMod val="50000"/>
                  </a:schemeClr>
                </a:solidFill>
                <a:latin typeface="Open Sans" charset="0"/>
                <a:ea typeface="Open Sans" charset="0"/>
                <a:cs typeface="Open Sans" charset="0"/>
              </a:rPr>
              <a:t> And thou shalt make it an oil of holy ointment, an Ointment compound after the art of the apothecary: And it shall be an holy anointing oil. </a:t>
            </a:r>
          </a:p>
          <a:p>
            <a:pPr algn="l">
              <a:lnSpc>
                <a:spcPct val="100000"/>
              </a:lnSpc>
            </a:pPr>
            <a:r>
              <a:rPr lang="en-US" sz="2000" dirty="0" smtClean="0">
                <a:solidFill>
                  <a:schemeClr val="bg2">
                    <a:lumMod val="50000"/>
                  </a:schemeClr>
                </a:solidFill>
                <a:latin typeface="Open Sans" charset="0"/>
                <a:ea typeface="Open Sans" charset="0"/>
                <a:cs typeface="Open Sans" charset="0"/>
              </a:rPr>
              <a:t>   - EXODUS 30:22-25</a:t>
            </a:r>
          </a:p>
          <a:p>
            <a:endParaRPr lang="en-US" sz="2000" dirty="0"/>
          </a:p>
        </p:txBody>
      </p:sp>
    </p:spTree>
    <p:extLst>
      <p:ext uri="{BB962C8B-B14F-4D97-AF65-F5344CB8AC3E}">
        <p14:creationId xmlns:p14="http://schemas.microsoft.com/office/powerpoint/2010/main" val="196775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370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708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897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7493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2AA09AC6-EE70-6745-AE9B-394041434F36}"/>
              </a:ext>
            </a:extLst>
          </p:cNvPr>
          <p:cNvSpPr txBox="1">
            <a:spLocks/>
          </p:cNvSpPr>
          <p:nvPr/>
        </p:nvSpPr>
        <p:spPr>
          <a:xfrm>
            <a:off x="838199" y="1825625"/>
            <a:ext cx="5762297"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And there came also Nicodemus, which at the first came to Jesus by night, and brought a mixture of myrrh and aloes, about an hundred pound weight.</a:t>
            </a:r>
          </a:p>
          <a:p>
            <a:pPr algn="l">
              <a:lnSpc>
                <a:spcPct val="100000"/>
              </a:lnSpc>
            </a:pPr>
            <a:r>
              <a:rPr lang="en-US" sz="2000" dirty="0" smtClean="0">
                <a:solidFill>
                  <a:schemeClr val="bg2">
                    <a:lumMod val="50000"/>
                  </a:schemeClr>
                </a:solidFill>
                <a:latin typeface="Open Sans" charset="0"/>
                <a:ea typeface="Open Sans" charset="0"/>
                <a:cs typeface="Open Sans" charset="0"/>
              </a:rPr>
              <a:t>      - JOHN 19: 38-39</a:t>
            </a:r>
          </a:p>
          <a:p>
            <a:endParaRPr lang="en-US" dirty="0"/>
          </a:p>
        </p:txBody>
      </p:sp>
    </p:spTree>
    <p:extLst>
      <p:ext uri="{BB962C8B-B14F-4D97-AF65-F5344CB8AC3E}">
        <p14:creationId xmlns:p14="http://schemas.microsoft.com/office/powerpoint/2010/main" val="154496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539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29954726-5D23-D243-945E-4D6BBB51E6BB}"/>
              </a:ext>
            </a:extLst>
          </p:cNvPr>
          <p:cNvSpPr txBox="1">
            <a:spLocks/>
          </p:cNvSpPr>
          <p:nvPr/>
        </p:nvSpPr>
        <p:spPr>
          <a:xfrm>
            <a:off x="838200" y="1825625"/>
            <a:ext cx="5562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All thy garments smell of myrrh, and aloes, and cassia, out of the ivory palaces, whereby they have made thee glad.</a:t>
            </a:r>
          </a:p>
          <a:p>
            <a:pPr algn="l">
              <a:lnSpc>
                <a:spcPct val="100000"/>
              </a:lnSpc>
            </a:pPr>
            <a:r>
              <a:rPr lang="en-US" sz="2000" dirty="0" smtClean="0">
                <a:solidFill>
                  <a:schemeClr val="bg2">
                    <a:lumMod val="50000"/>
                  </a:schemeClr>
                </a:solidFill>
                <a:latin typeface="Open Sans" charset="0"/>
                <a:ea typeface="Open Sans" charset="0"/>
                <a:cs typeface="Open Sans" charset="0"/>
              </a:rPr>
              <a:t>   - PSALM 45:8</a:t>
            </a:r>
            <a:endParaRPr lang="en-US" sz="2000" dirty="0">
              <a:solidFill>
                <a:schemeClr val="bg2">
                  <a:lumMod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64459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987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2AE9D0B5-CEC6-6A4D-BAF8-AD28A6A977D1}"/>
              </a:ext>
            </a:extLst>
          </p:cNvPr>
          <p:cNvSpPr txBox="1">
            <a:spLocks/>
          </p:cNvSpPr>
          <p:nvPr/>
        </p:nvSpPr>
        <p:spPr>
          <a:xfrm>
            <a:off x="838200" y="1825625"/>
            <a:ext cx="5551311"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And he </a:t>
            </a:r>
            <a:r>
              <a:rPr lang="en-US" dirty="0" err="1" smtClean="0">
                <a:solidFill>
                  <a:schemeClr val="bg2">
                    <a:lumMod val="50000"/>
                  </a:schemeClr>
                </a:solidFill>
                <a:latin typeface="Open Sans" charset="0"/>
                <a:ea typeface="Open Sans" charset="0"/>
                <a:cs typeface="Open Sans" charset="0"/>
              </a:rPr>
              <a:t>spake</a:t>
            </a:r>
            <a:r>
              <a:rPr lang="en-US" dirty="0" smtClean="0">
                <a:solidFill>
                  <a:schemeClr val="bg2">
                    <a:lumMod val="50000"/>
                  </a:schemeClr>
                </a:solidFill>
                <a:latin typeface="Open Sans" charset="0"/>
                <a:ea typeface="Open Sans" charset="0"/>
                <a:cs typeface="Open Sans" charset="0"/>
              </a:rPr>
              <a:t> of trees, from the cedar tree that is in Lebanon even unto the hyssop that </a:t>
            </a:r>
            <a:r>
              <a:rPr lang="en-US" dirty="0" err="1" smtClean="0">
                <a:solidFill>
                  <a:schemeClr val="bg2">
                    <a:lumMod val="50000"/>
                  </a:schemeClr>
                </a:solidFill>
                <a:latin typeface="Open Sans" charset="0"/>
                <a:ea typeface="Open Sans" charset="0"/>
                <a:cs typeface="Open Sans" charset="0"/>
              </a:rPr>
              <a:t>springeth</a:t>
            </a:r>
            <a:r>
              <a:rPr lang="en-US" dirty="0" smtClean="0">
                <a:solidFill>
                  <a:schemeClr val="bg2">
                    <a:lumMod val="50000"/>
                  </a:schemeClr>
                </a:solidFill>
                <a:latin typeface="Open Sans" charset="0"/>
                <a:ea typeface="Open Sans" charset="0"/>
                <a:cs typeface="Open Sans" charset="0"/>
              </a:rPr>
              <a:t> out of the wall: he </a:t>
            </a:r>
            <a:r>
              <a:rPr lang="en-US" dirty="0" err="1" smtClean="0">
                <a:solidFill>
                  <a:schemeClr val="bg2">
                    <a:lumMod val="50000"/>
                  </a:schemeClr>
                </a:solidFill>
                <a:latin typeface="Open Sans" charset="0"/>
                <a:ea typeface="Open Sans" charset="0"/>
                <a:cs typeface="Open Sans" charset="0"/>
              </a:rPr>
              <a:t>spake</a:t>
            </a:r>
            <a:r>
              <a:rPr lang="en-US" dirty="0" smtClean="0">
                <a:solidFill>
                  <a:schemeClr val="bg2">
                    <a:lumMod val="50000"/>
                  </a:schemeClr>
                </a:solidFill>
                <a:latin typeface="Open Sans" charset="0"/>
                <a:ea typeface="Open Sans" charset="0"/>
                <a:cs typeface="Open Sans" charset="0"/>
              </a:rPr>
              <a:t> also of beasts, and of fowl, and of creeping things, and of fishes.</a:t>
            </a:r>
          </a:p>
          <a:p>
            <a:pPr algn="l">
              <a:lnSpc>
                <a:spcPct val="100000"/>
              </a:lnSpc>
            </a:pPr>
            <a:r>
              <a:rPr lang="en-US" sz="2000" dirty="0" smtClean="0">
                <a:solidFill>
                  <a:schemeClr val="bg2">
                    <a:lumMod val="50000"/>
                  </a:schemeClr>
                </a:solidFill>
                <a:latin typeface="Open Sans" charset="0"/>
                <a:ea typeface="Open Sans" charset="0"/>
                <a:cs typeface="Open Sans" charset="0"/>
              </a:rPr>
              <a:t>   - 1 KINGS 4:33</a:t>
            </a:r>
          </a:p>
          <a:p>
            <a:endParaRPr lang="en-US" dirty="0"/>
          </a:p>
        </p:txBody>
      </p:sp>
    </p:spTree>
    <p:extLst>
      <p:ext uri="{BB962C8B-B14F-4D97-AF65-F5344CB8AC3E}">
        <p14:creationId xmlns:p14="http://schemas.microsoft.com/office/powerpoint/2010/main" val="103638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979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7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BFE37394-3435-9E46-84DD-14B101BFCAA2}"/>
              </a:ext>
            </a:extLst>
          </p:cNvPr>
          <p:cNvSpPr txBox="1">
            <a:spLocks/>
          </p:cNvSpPr>
          <p:nvPr/>
        </p:nvSpPr>
        <p:spPr>
          <a:xfrm>
            <a:off x="838200" y="1825625"/>
            <a:ext cx="5373414"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He </a:t>
            </a:r>
            <a:r>
              <a:rPr lang="en-US" dirty="0" err="1" smtClean="0">
                <a:solidFill>
                  <a:schemeClr val="bg2">
                    <a:lumMod val="50000"/>
                  </a:schemeClr>
                </a:solidFill>
                <a:latin typeface="Open Sans" charset="0"/>
                <a:ea typeface="Open Sans" charset="0"/>
                <a:cs typeface="Open Sans" charset="0"/>
              </a:rPr>
              <a:t>heweth</a:t>
            </a:r>
            <a:r>
              <a:rPr lang="en-US" dirty="0" smtClean="0">
                <a:solidFill>
                  <a:schemeClr val="bg2">
                    <a:lumMod val="50000"/>
                  </a:schemeClr>
                </a:solidFill>
                <a:latin typeface="Open Sans" charset="0"/>
                <a:ea typeface="Open Sans" charset="0"/>
                <a:cs typeface="Open Sans" charset="0"/>
              </a:rPr>
              <a:t> him down cedars, and taketh the cypress and the oak, which he </a:t>
            </a:r>
            <a:r>
              <a:rPr lang="en-US" dirty="0" err="1" smtClean="0">
                <a:solidFill>
                  <a:schemeClr val="bg2">
                    <a:lumMod val="50000"/>
                  </a:schemeClr>
                </a:solidFill>
                <a:latin typeface="Open Sans" charset="0"/>
                <a:ea typeface="Open Sans" charset="0"/>
                <a:cs typeface="Open Sans" charset="0"/>
              </a:rPr>
              <a:t>strengtheneth</a:t>
            </a:r>
            <a:r>
              <a:rPr lang="en-US" dirty="0" smtClean="0">
                <a:solidFill>
                  <a:schemeClr val="bg2">
                    <a:lumMod val="50000"/>
                  </a:schemeClr>
                </a:solidFill>
                <a:latin typeface="Open Sans" charset="0"/>
                <a:ea typeface="Open Sans" charset="0"/>
                <a:cs typeface="Open Sans" charset="0"/>
              </a:rPr>
              <a:t> for himself among the trees of the forest: he </a:t>
            </a:r>
            <a:r>
              <a:rPr lang="en-US" dirty="0" err="1" smtClean="0">
                <a:solidFill>
                  <a:schemeClr val="bg2">
                    <a:lumMod val="50000"/>
                  </a:schemeClr>
                </a:solidFill>
                <a:latin typeface="Open Sans" charset="0"/>
                <a:ea typeface="Open Sans" charset="0"/>
                <a:cs typeface="Open Sans" charset="0"/>
              </a:rPr>
              <a:t>planteth</a:t>
            </a:r>
            <a:r>
              <a:rPr lang="en-US" dirty="0" smtClean="0">
                <a:solidFill>
                  <a:schemeClr val="bg2">
                    <a:lumMod val="50000"/>
                  </a:schemeClr>
                </a:solidFill>
                <a:latin typeface="Open Sans" charset="0"/>
                <a:ea typeface="Open Sans" charset="0"/>
                <a:cs typeface="Open Sans" charset="0"/>
              </a:rPr>
              <a:t> an ash, and the rain doth nourish it.</a:t>
            </a:r>
          </a:p>
          <a:p>
            <a:pPr algn="l">
              <a:lnSpc>
                <a:spcPct val="100000"/>
              </a:lnSpc>
            </a:pPr>
            <a:r>
              <a:rPr lang="en-US" sz="2000" dirty="0" smtClean="0">
                <a:solidFill>
                  <a:schemeClr val="bg2">
                    <a:lumMod val="50000"/>
                  </a:schemeClr>
                </a:solidFill>
                <a:latin typeface="Open Sans" charset="0"/>
                <a:ea typeface="Open Sans" charset="0"/>
                <a:cs typeface="Open Sans" charset="0"/>
              </a:rPr>
              <a:t>   - ISAIAH 44:14</a:t>
            </a:r>
          </a:p>
          <a:p>
            <a:endParaRPr lang="en-US" dirty="0"/>
          </a:p>
        </p:txBody>
      </p:sp>
    </p:spTree>
    <p:extLst>
      <p:ext uri="{BB962C8B-B14F-4D97-AF65-F5344CB8AC3E}">
        <p14:creationId xmlns:p14="http://schemas.microsoft.com/office/powerpoint/2010/main" val="195838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8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4BB4A5F4-CBC8-EC4D-B66C-D5164033C694}"/>
              </a:ext>
            </a:extLst>
          </p:cNvPr>
          <p:cNvSpPr txBox="1">
            <a:spLocks/>
          </p:cNvSpPr>
          <p:nvPr/>
        </p:nvSpPr>
        <p:spPr>
          <a:xfrm>
            <a:off x="838199" y="1825625"/>
            <a:ext cx="5901267"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And when they were come into the house, they saw the young child with Mary his mother, and fell down, and worshipped him: and when they had opened their treasures, they presented unto him gifts; gold, and frankincense and myrrh.</a:t>
            </a:r>
          </a:p>
          <a:p>
            <a:pPr algn="l">
              <a:lnSpc>
                <a:spcPct val="100000"/>
              </a:lnSpc>
            </a:pPr>
            <a:r>
              <a:rPr lang="en-US" sz="2000" dirty="0" smtClean="0">
                <a:solidFill>
                  <a:schemeClr val="bg2">
                    <a:lumMod val="50000"/>
                  </a:schemeClr>
                </a:solidFill>
                <a:latin typeface="Open Sans" charset="0"/>
                <a:ea typeface="Open Sans" charset="0"/>
                <a:cs typeface="Open Sans" charset="0"/>
              </a:rPr>
              <a:t>   - MATTHEW 2:11</a:t>
            </a:r>
          </a:p>
          <a:p>
            <a:endParaRPr lang="en-US" dirty="0"/>
          </a:p>
        </p:txBody>
      </p:sp>
    </p:spTree>
    <p:extLst>
      <p:ext uri="{BB962C8B-B14F-4D97-AF65-F5344CB8AC3E}">
        <p14:creationId xmlns:p14="http://schemas.microsoft.com/office/powerpoint/2010/main" val="713996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985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09130780-4044-334F-A0A5-7C4CE750FA7F}"/>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Purge me with hyssop, and I shall be clean: wash me, and I shall be whiter than snow.</a:t>
            </a:r>
          </a:p>
          <a:p>
            <a:pPr algn="l">
              <a:lnSpc>
                <a:spcPct val="100000"/>
              </a:lnSpc>
            </a:pPr>
            <a:r>
              <a:rPr lang="en-US" sz="2000" dirty="0" smtClean="0">
                <a:solidFill>
                  <a:schemeClr val="bg2">
                    <a:lumMod val="50000"/>
                  </a:schemeClr>
                </a:solidFill>
                <a:latin typeface="Open Sans" charset="0"/>
                <a:ea typeface="Open Sans" charset="0"/>
                <a:cs typeface="Open Sans" charset="0"/>
              </a:rPr>
              <a:t>   - PSALMS 51:7</a:t>
            </a:r>
          </a:p>
          <a:p>
            <a:endParaRPr lang="en-US" dirty="0"/>
          </a:p>
        </p:txBody>
      </p:sp>
    </p:spTree>
    <p:extLst>
      <p:ext uri="{BB962C8B-B14F-4D97-AF65-F5344CB8AC3E}">
        <p14:creationId xmlns:p14="http://schemas.microsoft.com/office/powerpoint/2010/main" val="62934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3863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242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F99AFB19-D6A7-5A40-9825-4DCB4374C7D9}"/>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baseline="30000" dirty="0" smtClean="0">
                <a:solidFill>
                  <a:schemeClr val="bg2">
                    <a:lumMod val="50000"/>
                  </a:schemeClr>
                </a:solidFill>
                <a:latin typeface="Open Sans" charset="0"/>
                <a:ea typeface="Open Sans" charset="0"/>
                <a:cs typeface="Open Sans" charset="0"/>
              </a:rPr>
              <a:t> </a:t>
            </a:r>
            <a:r>
              <a:rPr lang="en-US" dirty="0" smtClean="0">
                <a:solidFill>
                  <a:schemeClr val="bg2">
                    <a:lumMod val="50000"/>
                  </a:schemeClr>
                </a:solidFill>
                <a:latin typeface="Open Sans" charset="0"/>
                <a:ea typeface="Open Sans" charset="0"/>
                <a:cs typeface="Open Sans" charset="0"/>
              </a:rPr>
              <a:t>I have perfumed my bed with myrrh, aloes, and cinnamon.</a:t>
            </a:r>
          </a:p>
          <a:p>
            <a:pPr algn="l"/>
            <a:r>
              <a:rPr lang="en-US" sz="2000" dirty="0" smtClean="0">
                <a:solidFill>
                  <a:schemeClr val="bg2">
                    <a:lumMod val="50000"/>
                  </a:schemeClr>
                </a:solidFill>
                <a:latin typeface="Open Sans" charset="0"/>
                <a:ea typeface="Open Sans" charset="0"/>
                <a:cs typeface="Open Sans" charset="0"/>
              </a:rPr>
              <a:t>   - PROVERBS 7:17</a:t>
            </a:r>
          </a:p>
          <a:p>
            <a:endParaRPr lang="en-US" dirty="0"/>
          </a:p>
        </p:txBody>
      </p:sp>
    </p:spTree>
    <p:extLst>
      <p:ext uri="{BB962C8B-B14F-4D97-AF65-F5344CB8AC3E}">
        <p14:creationId xmlns:p14="http://schemas.microsoft.com/office/powerpoint/2010/main" val="793094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03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0817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BFC24D7E-865D-FB48-9FFD-31E53FF372F6}"/>
              </a:ext>
            </a:extLst>
          </p:cNvPr>
          <p:cNvSpPr txBox="1">
            <a:spLocks/>
          </p:cNvSpPr>
          <p:nvPr/>
        </p:nvSpPr>
        <p:spPr>
          <a:xfrm>
            <a:off x="838200" y="1825625"/>
            <a:ext cx="5667703"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And that they should publish and proclaim in all their cities, and in Jerusalem, saying, Go forth unto the mount, and fetch olive branches, and pine branches, and myrtle branches, and palm branches, and branches of thick trees, to make booths, as it is written.</a:t>
            </a:r>
          </a:p>
          <a:p>
            <a:pPr algn="l">
              <a:lnSpc>
                <a:spcPct val="100000"/>
              </a:lnSpc>
            </a:pPr>
            <a:r>
              <a:rPr lang="en-US" sz="2000" dirty="0" smtClean="0">
                <a:solidFill>
                  <a:schemeClr val="bg2">
                    <a:lumMod val="50000"/>
                  </a:schemeClr>
                </a:solidFill>
                <a:latin typeface="Open Sans" charset="0"/>
                <a:ea typeface="Open Sans" charset="0"/>
                <a:cs typeface="Open Sans" charset="0"/>
              </a:rPr>
              <a:t>   - NEHEMIAH 8:15</a:t>
            </a:r>
          </a:p>
          <a:p>
            <a:endParaRPr lang="en-US" dirty="0"/>
          </a:p>
        </p:txBody>
      </p:sp>
    </p:spTree>
    <p:extLst>
      <p:ext uri="{BB962C8B-B14F-4D97-AF65-F5344CB8AC3E}">
        <p14:creationId xmlns:p14="http://schemas.microsoft.com/office/powerpoint/2010/main" val="881022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1730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A213BBDE-45C2-5F4E-B2DA-8D07324C8C86}"/>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And the </a:t>
            </a:r>
            <a:r>
              <a:rPr lang="en-US" cap="small" dirty="0" smtClean="0">
                <a:solidFill>
                  <a:schemeClr val="bg2">
                    <a:lumMod val="50000"/>
                  </a:schemeClr>
                </a:solidFill>
                <a:latin typeface="Open Sans" charset="0"/>
                <a:ea typeface="Open Sans" charset="0"/>
                <a:cs typeface="Open Sans" charset="0"/>
              </a:rPr>
              <a:t>Lord </a:t>
            </a:r>
            <a:r>
              <a:rPr lang="en-US" dirty="0" smtClean="0">
                <a:solidFill>
                  <a:schemeClr val="bg2">
                    <a:lumMod val="50000"/>
                  </a:schemeClr>
                </a:solidFill>
                <a:latin typeface="Open Sans" charset="0"/>
                <a:ea typeface="Open Sans" charset="0"/>
                <a:cs typeface="Open Sans" charset="0"/>
              </a:rPr>
              <a:t>said unto Moses, Take unto thee sweet spices, stacte, and </a:t>
            </a:r>
            <a:r>
              <a:rPr lang="en-US" dirty="0" err="1" smtClean="0">
                <a:solidFill>
                  <a:schemeClr val="bg2">
                    <a:lumMod val="50000"/>
                  </a:schemeClr>
                </a:solidFill>
                <a:latin typeface="Open Sans" charset="0"/>
                <a:ea typeface="Open Sans" charset="0"/>
                <a:cs typeface="Open Sans" charset="0"/>
              </a:rPr>
              <a:t>onycha</a:t>
            </a:r>
            <a:r>
              <a:rPr lang="en-US" dirty="0" smtClean="0">
                <a:solidFill>
                  <a:schemeClr val="bg2">
                    <a:lumMod val="50000"/>
                  </a:schemeClr>
                </a:solidFill>
                <a:latin typeface="Open Sans" charset="0"/>
                <a:ea typeface="Open Sans" charset="0"/>
                <a:cs typeface="Open Sans" charset="0"/>
              </a:rPr>
              <a:t>, and galbanum; these sweet spices with pure frankincense: of each shall </a:t>
            </a:r>
            <a:r>
              <a:rPr lang="en-US" dirty="0" err="1" smtClean="0">
                <a:solidFill>
                  <a:schemeClr val="bg2">
                    <a:lumMod val="50000"/>
                  </a:schemeClr>
                </a:solidFill>
                <a:latin typeface="Open Sans" charset="0"/>
                <a:ea typeface="Open Sans" charset="0"/>
                <a:cs typeface="Open Sans" charset="0"/>
              </a:rPr>
              <a:t>therebe</a:t>
            </a:r>
            <a:r>
              <a:rPr lang="en-US" dirty="0" smtClean="0">
                <a:solidFill>
                  <a:schemeClr val="bg2">
                    <a:lumMod val="50000"/>
                  </a:schemeClr>
                </a:solidFill>
                <a:latin typeface="Open Sans" charset="0"/>
                <a:ea typeface="Open Sans" charset="0"/>
                <a:cs typeface="Open Sans" charset="0"/>
              </a:rPr>
              <a:t> a like weight:</a:t>
            </a:r>
          </a:p>
          <a:p>
            <a:pPr algn="l">
              <a:lnSpc>
                <a:spcPct val="100000"/>
              </a:lnSpc>
            </a:pPr>
            <a:r>
              <a:rPr lang="en-US" dirty="0" smtClean="0">
                <a:solidFill>
                  <a:schemeClr val="bg2">
                    <a:lumMod val="50000"/>
                  </a:schemeClr>
                </a:solidFill>
                <a:latin typeface="Open Sans" charset="0"/>
                <a:ea typeface="Open Sans" charset="0"/>
                <a:cs typeface="Open Sans" charset="0"/>
              </a:rPr>
              <a:t>   - EXODUS 30:34</a:t>
            </a:r>
            <a:endParaRPr lang="en-US" dirty="0">
              <a:solidFill>
                <a:schemeClr val="bg2">
                  <a:lumMod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885989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4321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5F077E28-31BC-E949-88D5-AC5FBE03E495}"/>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pPr>
            <a:r>
              <a:rPr lang="en-US" dirty="0" smtClean="0">
                <a:solidFill>
                  <a:schemeClr val="bg2">
                    <a:lumMod val="50000"/>
                  </a:schemeClr>
                </a:solidFill>
                <a:latin typeface="Open Sans" charset="0"/>
                <a:ea typeface="Open Sans" charset="0"/>
                <a:cs typeface="Open Sans" charset="0"/>
              </a:rPr>
              <a:t>I am the rose of Sharon, and the lily of the valleys.</a:t>
            </a:r>
          </a:p>
          <a:p>
            <a:pPr algn="l"/>
            <a:r>
              <a:rPr lang="en-US" sz="2000" dirty="0" smtClean="0">
                <a:solidFill>
                  <a:schemeClr val="bg2">
                    <a:lumMod val="50000"/>
                  </a:schemeClr>
                </a:solidFill>
                <a:latin typeface="Open Sans" charset="0"/>
                <a:ea typeface="Open Sans" charset="0"/>
                <a:cs typeface="Open Sans" charset="0"/>
              </a:rPr>
              <a:t>   - SONG OF SOLOMON 2:1</a:t>
            </a:r>
            <a:endParaRPr lang="en-US" sz="2000" dirty="0">
              <a:solidFill>
                <a:schemeClr val="bg2">
                  <a:lumMod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65493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5F077E28-31BC-E949-88D5-AC5FBE03E495}"/>
              </a:ext>
            </a:extLst>
          </p:cNvPr>
          <p:cNvSpPr txBox="1">
            <a:spLocks/>
          </p:cNvSpPr>
          <p:nvPr/>
        </p:nvSpPr>
        <p:spPr>
          <a:xfrm>
            <a:off x="838200" y="2014810"/>
            <a:ext cx="5181600" cy="37199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We should share with those who are open and receptive</a:t>
            </a:r>
          </a:p>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Skip over those who are unwilling to receive the good news</a:t>
            </a:r>
          </a:p>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It is a reflection on them, not you</a:t>
            </a:r>
          </a:p>
          <a:p>
            <a:pPr algn="l">
              <a:lnSpc>
                <a:spcPct val="100000"/>
              </a:lnSpc>
            </a:pPr>
            <a:r>
              <a:rPr lang="en-US" sz="2000" dirty="0" smtClean="0">
                <a:solidFill>
                  <a:schemeClr val="bg2">
                    <a:lumMod val="50000"/>
                  </a:schemeClr>
                </a:solidFill>
                <a:latin typeface="Open Sans" charset="0"/>
                <a:ea typeface="Open Sans" charset="0"/>
                <a:cs typeface="Open Sans" charset="0"/>
              </a:rPr>
              <a:t>   - MARK 6: 10-13</a:t>
            </a:r>
            <a:endParaRPr lang="en-US" sz="2000" dirty="0">
              <a:solidFill>
                <a:schemeClr val="bg2">
                  <a:lumMod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596534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43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65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txBox="1">
            <a:spLocks/>
          </p:cNvSpPr>
          <p:nvPr/>
        </p:nvSpPr>
        <p:spPr>
          <a:xfrm>
            <a:off x="648930" y="2438400"/>
            <a:ext cx="6586489" cy="378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And the Lord God planted a garden eastward in Eden; and there he put the man whom he had formed.</a:t>
            </a:r>
          </a:p>
          <a:p>
            <a:pPr algn="l">
              <a:lnSpc>
                <a:spcPct val="100000"/>
              </a:lnSpc>
            </a:pPr>
            <a:r>
              <a:rPr lang="en-US" sz="2000" dirty="0" smtClean="0">
                <a:solidFill>
                  <a:schemeClr val="bg2">
                    <a:lumMod val="50000"/>
                  </a:schemeClr>
                </a:solidFill>
                <a:latin typeface="Open Sans" charset="0"/>
                <a:ea typeface="Open Sans" charset="0"/>
                <a:cs typeface="Open Sans" charset="0"/>
              </a:rPr>
              <a:t>    - GENESIS 2:8</a:t>
            </a:r>
          </a:p>
          <a:p>
            <a:endParaRPr lang="en-US" dirty="0" smtClean="0"/>
          </a:p>
          <a:p>
            <a:endParaRPr lang="en-US" dirty="0" smtClean="0"/>
          </a:p>
          <a:p>
            <a:endParaRPr lang="en-US" dirty="0" smtClean="0"/>
          </a:p>
          <a:p>
            <a:pPr lvl="1"/>
            <a:endParaRPr lang="en-US" dirty="0"/>
          </a:p>
        </p:txBody>
      </p:sp>
    </p:spTree>
    <p:extLst>
      <p:ext uri="{BB962C8B-B14F-4D97-AF65-F5344CB8AC3E}">
        <p14:creationId xmlns:p14="http://schemas.microsoft.com/office/powerpoint/2010/main" val="110018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11"/>
          <p:cNvSpPr txBox="1">
            <a:spLocks/>
          </p:cNvSpPr>
          <p:nvPr/>
        </p:nvSpPr>
        <p:spPr>
          <a:xfrm>
            <a:off x="648930" y="2438400"/>
            <a:ext cx="6586489" cy="378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buFont typeface="Arial" charset="0"/>
              <a:buChar char="•"/>
            </a:pPr>
            <a:r>
              <a:rPr lang="en-US" dirty="0" smtClean="0">
                <a:solidFill>
                  <a:schemeClr val="bg2">
                    <a:lumMod val="50000"/>
                  </a:schemeClr>
                </a:solidFill>
                <a:latin typeface="Open Sans" charset="0"/>
                <a:ea typeface="Open Sans" charset="0"/>
                <a:cs typeface="Open Sans" charset="0"/>
              </a:rPr>
              <a:t>Joseph, the youngest son of Jacob is the favorite of his father. </a:t>
            </a:r>
          </a:p>
          <a:p>
            <a:pPr marL="342900" indent="-342900" algn="l">
              <a:buFont typeface="Arial" charset="0"/>
              <a:buChar char="•"/>
            </a:pPr>
            <a:r>
              <a:rPr lang="en-US" dirty="0" smtClean="0">
                <a:solidFill>
                  <a:schemeClr val="bg2">
                    <a:lumMod val="50000"/>
                  </a:schemeClr>
                </a:solidFill>
                <a:latin typeface="Open Sans" charset="0"/>
                <a:ea typeface="Open Sans" charset="0"/>
                <a:cs typeface="Open Sans" charset="0"/>
              </a:rPr>
              <a:t>His brothers hate him and cast him into a pit, and then sell Joseph to traders</a:t>
            </a:r>
          </a:p>
          <a:p>
            <a:pPr marL="342900" indent="-342900" algn="l">
              <a:buFont typeface="Arial" charset="0"/>
              <a:buChar char="•"/>
            </a:pPr>
            <a:r>
              <a:rPr lang="en-US" dirty="0" smtClean="0">
                <a:solidFill>
                  <a:schemeClr val="bg2">
                    <a:lumMod val="50000"/>
                  </a:schemeClr>
                </a:solidFill>
                <a:latin typeface="Open Sans" charset="0"/>
                <a:ea typeface="Open Sans" charset="0"/>
                <a:cs typeface="Open Sans" charset="0"/>
              </a:rPr>
              <a:t>Joseph finds favor with the Pharaoh, elevated to second hand to the king</a:t>
            </a:r>
          </a:p>
          <a:p>
            <a:pPr marL="342900" indent="-342900" algn="l">
              <a:buFont typeface="Arial" charset="0"/>
              <a:buChar char="•"/>
            </a:pPr>
            <a:r>
              <a:rPr lang="en-US" dirty="0" smtClean="0">
                <a:solidFill>
                  <a:schemeClr val="bg2">
                    <a:lumMod val="50000"/>
                  </a:schemeClr>
                </a:solidFill>
                <a:latin typeface="Open Sans" charset="0"/>
                <a:ea typeface="Open Sans" charset="0"/>
                <a:cs typeface="Open Sans" charset="0"/>
              </a:rPr>
              <a:t>Famine strikes Israel and Joseph’s brothers come to Egypt to buy fruits</a:t>
            </a:r>
          </a:p>
          <a:p>
            <a:pPr algn="l"/>
            <a:r>
              <a:rPr lang="en-US" sz="2000" dirty="0" smtClean="0">
                <a:solidFill>
                  <a:schemeClr val="bg2">
                    <a:lumMod val="50000"/>
                  </a:schemeClr>
                </a:solidFill>
                <a:latin typeface="Open Sans" charset="0"/>
                <a:ea typeface="Open Sans" charset="0"/>
                <a:cs typeface="Open Sans" charset="0"/>
              </a:rPr>
              <a:t>   - GENESIS 37-50</a:t>
            </a:r>
            <a:endParaRPr lang="en-US" sz="2000" dirty="0">
              <a:solidFill>
                <a:schemeClr val="bg2">
                  <a:lumMod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9730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292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16871DE4-ED4F-BF47-BDCB-26D97252E397}"/>
              </a:ext>
            </a:extLst>
          </p:cNvPr>
          <p:cNvSpPr txBox="1">
            <a:spLocks/>
          </p:cNvSpPr>
          <p:nvPr/>
        </p:nvSpPr>
        <p:spPr>
          <a:xfrm>
            <a:off x="838199" y="1825625"/>
            <a:ext cx="6499579" cy="42283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To appoint unto them that mourn in Zion, to give unto them beauty for ashes, the oil of joy for mourning, the garment of praise for the spirit of heaviness; that they might be called trees of righteousness, the planting of the Lord, that he might be glorified.</a:t>
            </a:r>
          </a:p>
          <a:p>
            <a:pPr algn="l">
              <a:lnSpc>
                <a:spcPct val="100000"/>
              </a:lnSpc>
            </a:pPr>
            <a:r>
              <a:rPr lang="en-US" sz="2000" dirty="0" smtClean="0">
                <a:solidFill>
                  <a:schemeClr val="bg2">
                    <a:lumMod val="50000"/>
                  </a:schemeClr>
                </a:solidFill>
                <a:latin typeface="Open Sans" charset="0"/>
                <a:ea typeface="Open Sans" charset="0"/>
                <a:cs typeface="Open Sans" charset="0"/>
              </a:rPr>
              <a:t>   - ISAIAH 61:3</a:t>
            </a:r>
          </a:p>
          <a:p>
            <a:endParaRPr lang="en-US" dirty="0"/>
          </a:p>
        </p:txBody>
      </p:sp>
    </p:spTree>
    <p:extLst>
      <p:ext uri="{BB962C8B-B14F-4D97-AF65-F5344CB8AC3E}">
        <p14:creationId xmlns:p14="http://schemas.microsoft.com/office/powerpoint/2010/main" val="208498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1884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4">
            <a:extLst>
              <a:ext uri="{FF2B5EF4-FFF2-40B4-BE49-F238E27FC236}">
                <a16:creationId xmlns:a16="http://schemas.microsoft.com/office/drawing/2014/main" xmlns="" id="{E82B2BF7-49FC-5746-A847-E73F7000AECB}"/>
              </a:ext>
            </a:extLst>
          </p:cNvPr>
          <p:cNvSpPr txBox="1">
            <a:spLocks/>
          </p:cNvSpPr>
          <p:nvPr/>
        </p:nvSpPr>
        <p:spPr>
          <a:xfrm>
            <a:off x="594110" y="2121763"/>
            <a:ext cx="5235490" cy="377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buFont typeface="Arial" charset="0"/>
              <a:buChar char="•"/>
            </a:pPr>
            <a:r>
              <a:rPr lang="en-US" dirty="0" smtClean="0">
                <a:solidFill>
                  <a:schemeClr val="bg2">
                    <a:lumMod val="50000"/>
                  </a:schemeClr>
                </a:solidFill>
                <a:latin typeface="Open Sans" charset="0"/>
                <a:ea typeface="Open Sans" charset="0"/>
                <a:cs typeface="Open Sans" charset="0"/>
              </a:rPr>
              <a:t>May my prayer be set before you like incense; may the lifting of my hands be like the evening sacrifice. </a:t>
            </a:r>
          </a:p>
          <a:p>
            <a:pPr algn="l">
              <a:lnSpc>
                <a:spcPct val="100000"/>
              </a:lnSpc>
            </a:pPr>
            <a:r>
              <a:rPr lang="en-US" sz="2000" dirty="0" smtClean="0">
                <a:solidFill>
                  <a:schemeClr val="bg2">
                    <a:lumMod val="50000"/>
                  </a:schemeClr>
                </a:solidFill>
                <a:latin typeface="Open Sans" charset="0"/>
                <a:ea typeface="Open Sans" charset="0"/>
                <a:cs typeface="Open Sans" charset="0"/>
              </a:rPr>
              <a:t>   - PSALM 141:2</a:t>
            </a:r>
            <a:endParaRPr lang="en-US" sz="2000" dirty="0">
              <a:solidFill>
                <a:schemeClr val="bg2">
                  <a:lumMod val="5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347485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1037</Words>
  <Application>Microsoft Macintosh PowerPoint</Application>
  <PresentationFormat>Widescreen</PresentationFormat>
  <Paragraphs>72</Paragraphs>
  <Slides>37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Calibri Light</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Anderson</dc:creator>
  <cp:lastModifiedBy>Buck Anderson</cp:lastModifiedBy>
  <cp:revision>2</cp:revision>
  <dcterms:created xsi:type="dcterms:W3CDTF">2018-02-26T20:55:46Z</dcterms:created>
  <dcterms:modified xsi:type="dcterms:W3CDTF">2018-02-26T21:08:42Z</dcterms:modified>
</cp:coreProperties>
</file>